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699" r:id="rId2"/>
    <p:sldId id="701" r:id="rId3"/>
    <p:sldId id="709" r:id="rId4"/>
    <p:sldId id="733" r:id="rId5"/>
    <p:sldId id="732" r:id="rId6"/>
    <p:sldId id="731" r:id="rId7"/>
    <p:sldId id="711" r:id="rId8"/>
    <p:sldId id="735" r:id="rId9"/>
    <p:sldId id="734" r:id="rId10"/>
    <p:sldId id="714" r:id="rId11"/>
    <p:sldId id="753" r:id="rId12"/>
    <p:sldId id="715" r:id="rId13"/>
    <p:sldId id="766" r:id="rId14"/>
    <p:sldId id="761" r:id="rId15"/>
    <p:sldId id="759" r:id="rId16"/>
    <p:sldId id="767" r:id="rId17"/>
    <p:sldId id="768" r:id="rId18"/>
    <p:sldId id="718" r:id="rId19"/>
    <p:sldId id="760" r:id="rId20"/>
    <p:sldId id="757" r:id="rId21"/>
    <p:sldId id="758" r:id="rId22"/>
    <p:sldId id="719" r:id="rId23"/>
    <p:sldId id="742" r:id="rId24"/>
    <p:sldId id="743" r:id="rId25"/>
    <p:sldId id="746" r:id="rId26"/>
    <p:sldId id="749" r:id="rId27"/>
    <p:sldId id="725" r:id="rId28"/>
    <p:sldId id="726" r:id="rId29"/>
    <p:sldId id="727" r:id="rId30"/>
    <p:sldId id="752" r:id="rId31"/>
    <p:sldId id="621" r:id="rId32"/>
    <p:sldId id="763" r:id="rId33"/>
    <p:sldId id="728" r:id="rId34"/>
    <p:sldId id="765" r:id="rId35"/>
    <p:sldId id="729" r:id="rId36"/>
    <p:sldId id="764" r:id="rId37"/>
    <p:sldId id="755" r:id="rId38"/>
  </p:sldIdLst>
  <p:sldSz cx="9144000" cy="6858000" type="screen4x3"/>
  <p:notesSz cx="6797675" cy="987425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1600" i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sz="1600" i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sz="1600" i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sz="1600" i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sz="1600" i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600" i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1600" i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1600" i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1600" i="1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E8DF45D3-F1C5-437E-B832-6DE7D555AD00}">
          <p14:sldIdLst>
            <p14:sldId id="699"/>
            <p14:sldId id="701"/>
            <p14:sldId id="709"/>
            <p14:sldId id="733"/>
            <p14:sldId id="732"/>
            <p14:sldId id="731"/>
            <p14:sldId id="711"/>
            <p14:sldId id="735"/>
            <p14:sldId id="734"/>
            <p14:sldId id="714"/>
            <p14:sldId id="753"/>
            <p14:sldId id="715"/>
            <p14:sldId id="766"/>
            <p14:sldId id="761"/>
            <p14:sldId id="759"/>
            <p14:sldId id="767"/>
            <p14:sldId id="768"/>
            <p14:sldId id="718"/>
            <p14:sldId id="760"/>
            <p14:sldId id="757"/>
            <p14:sldId id="758"/>
            <p14:sldId id="719"/>
            <p14:sldId id="742"/>
            <p14:sldId id="743"/>
            <p14:sldId id="746"/>
            <p14:sldId id="749"/>
            <p14:sldId id="725"/>
            <p14:sldId id="726"/>
            <p14:sldId id="727"/>
            <p14:sldId id="752"/>
            <p14:sldId id="621"/>
            <p14:sldId id="763"/>
            <p14:sldId id="728"/>
            <p14:sldId id="765"/>
            <p14:sldId id="729"/>
            <p14:sldId id="764"/>
            <p14:sldId id="7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oman Bosshard" initials="jwk" lastIdx="1" clrIdx="0"/>
  <p:cmAuthor id="1" name="Roman Bosshard" initials="rb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C628"/>
    <a:srgbClr val="FF8021"/>
    <a:srgbClr val="49AEFF"/>
    <a:srgbClr val="7AEF5F"/>
    <a:srgbClr val="5FCEFF"/>
    <a:srgbClr val="C1FFCB"/>
    <a:srgbClr val="E1FFE6"/>
    <a:srgbClr val="FFFF71"/>
    <a:srgbClr val="249DFF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61" autoAdjust="0"/>
    <p:restoredTop sz="86617" autoAdjust="0"/>
  </p:normalViewPr>
  <p:slideViewPr>
    <p:cSldViewPr snapToGrid="0">
      <p:cViewPr varScale="1">
        <p:scale>
          <a:sx n="62" d="100"/>
          <a:sy n="62" d="100"/>
        </p:scale>
        <p:origin x="1356" y="72"/>
      </p:cViewPr>
      <p:guideLst>
        <p:guide orient="horz" pos="2183"/>
        <p:guide pos="288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3954" y="114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862" cy="494709"/>
          </a:xfrm>
          <a:prstGeom prst="rect">
            <a:avLst/>
          </a:prstGeom>
        </p:spPr>
        <p:txBody>
          <a:bodyPr vert="horz" lIns="87943" tIns="43973" rIns="87943" bIns="4397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296" y="1"/>
            <a:ext cx="2945862" cy="494709"/>
          </a:xfrm>
          <a:prstGeom prst="rect">
            <a:avLst/>
          </a:prstGeom>
        </p:spPr>
        <p:txBody>
          <a:bodyPr vert="horz" lIns="87943" tIns="43973" rIns="87943" bIns="43973" rtlCol="0"/>
          <a:lstStyle>
            <a:lvl1pPr algn="r">
              <a:defRPr sz="1200"/>
            </a:lvl1pPr>
          </a:lstStyle>
          <a:p>
            <a:fld id="{4FDC6C57-95EB-4355-A170-B9D42FF92558}" type="datetimeFigureOut">
              <a:rPr lang="en-US" smtClean="0"/>
              <a:t>18-Jan-16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9545"/>
            <a:ext cx="2945862" cy="494709"/>
          </a:xfrm>
          <a:prstGeom prst="rect">
            <a:avLst/>
          </a:prstGeom>
        </p:spPr>
        <p:txBody>
          <a:bodyPr vert="horz" lIns="87943" tIns="43973" rIns="87943" bIns="4397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96" y="9379545"/>
            <a:ext cx="2945862" cy="494709"/>
          </a:xfrm>
          <a:prstGeom prst="rect">
            <a:avLst/>
          </a:prstGeom>
        </p:spPr>
        <p:txBody>
          <a:bodyPr vert="horz" lIns="87943" tIns="43973" rIns="87943" bIns="43973" rtlCol="0" anchor="b"/>
          <a:lstStyle>
            <a:lvl1pPr algn="r">
              <a:defRPr sz="1200"/>
            </a:lvl1pPr>
          </a:lstStyle>
          <a:p>
            <a:fld id="{D2D65344-6DFC-4797-93AA-F7B767AF1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5728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3"/>
            <a:ext cx="2945862" cy="49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 defTabSz="914558">
              <a:defRPr sz="1200" i="0"/>
            </a:lvl1pPr>
          </a:lstStyle>
          <a:p>
            <a:endParaRPr lang="en-US" dirty="0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96" y="3"/>
            <a:ext cx="2945862" cy="49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 algn="r" defTabSz="914558">
              <a:defRPr sz="1200" i="0"/>
            </a:lvl1pPr>
          </a:lstStyle>
          <a:p>
            <a:endParaRPr lang="en-US" dirty="0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0275" y="739775"/>
            <a:ext cx="4937125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64" y="4691304"/>
            <a:ext cx="5438748" cy="4443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 smtClean="0"/>
              <a:t>Click to edit Master text styles</a:t>
            </a:r>
          </a:p>
          <a:p>
            <a:pPr lvl="1"/>
            <a:r>
              <a:rPr lang="de-CH" noProof="0" smtClean="0"/>
              <a:t>Second level</a:t>
            </a:r>
          </a:p>
          <a:p>
            <a:pPr lvl="2"/>
            <a:r>
              <a:rPr lang="de-CH" noProof="0" smtClean="0"/>
              <a:t>Third level</a:t>
            </a:r>
          </a:p>
          <a:p>
            <a:pPr lvl="3"/>
            <a:r>
              <a:rPr lang="de-CH" noProof="0" smtClean="0"/>
              <a:t>Fourth level</a:t>
            </a:r>
          </a:p>
          <a:p>
            <a:pPr lvl="4"/>
            <a:r>
              <a:rPr lang="de-CH" noProof="0" smtClean="0"/>
              <a:t>Fifth level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9545"/>
            <a:ext cx="2945862" cy="49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6" rIns="91433" bIns="45716" numCol="1" anchor="b" anchorCtr="0" compatLnSpc="1">
            <a:prstTxWarp prst="textNoShape">
              <a:avLst/>
            </a:prstTxWarp>
          </a:bodyPr>
          <a:lstStyle>
            <a:lvl1pPr defTabSz="914558">
              <a:defRPr sz="1200" i="0"/>
            </a:lvl1pPr>
          </a:lstStyle>
          <a:p>
            <a:endParaRPr lang="en-US" dirty="0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296" y="9379545"/>
            <a:ext cx="2945862" cy="49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3" tIns="45716" rIns="91433" bIns="45716" numCol="1" anchor="b" anchorCtr="0" compatLnSpc="1">
            <a:prstTxWarp prst="textNoShape">
              <a:avLst/>
            </a:prstTxWarp>
          </a:bodyPr>
          <a:lstStyle>
            <a:lvl1pPr algn="r" defTabSz="914558">
              <a:defRPr sz="1200" i="0"/>
            </a:lvl1pPr>
          </a:lstStyle>
          <a:p>
            <a:fld id="{906B8DAB-B448-4243-A2AF-81EB82D56327}" type="slidenum">
              <a:rPr lang="de-CH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2813762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B8DAB-B448-4243-A2AF-81EB82D56327}" type="slidenum">
              <a:rPr lang="de-CH" smtClean="0">
                <a:solidFill>
                  <a:srgbClr val="000000"/>
                </a:solidFill>
              </a:rPr>
              <a:pPr/>
              <a:t>1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760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- PI</a:t>
            </a:r>
            <a:r>
              <a:rPr lang="en-US" baseline="0" dirty="0" smtClean="0"/>
              <a:t> control attempts to drive the error to zero (</a:t>
            </a:r>
            <a:r>
              <a:rPr lang="en-US" baseline="0" dirty="0" err="1" smtClean="0"/>
              <a:t>Vref</a:t>
            </a:r>
            <a:r>
              <a:rPr lang="en-US" baseline="0" dirty="0" smtClean="0"/>
              <a:t>=</a:t>
            </a:r>
            <a:r>
              <a:rPr lang="en-US" baseline="0" dirty="0" err="1" smtClean="0"/>
              <a:t>Vout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-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It is performed by setting the I (integral) gains to zero and increase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Kp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gain until it reaches the value Ku, at which the output of the control loop has stable and consistent oscillations. Ku and the oscillation period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Tu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are used to set the P and I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B8DAB-B448-4243-A2AF-81EB82D56327}" type="slidenum">
              <a:rPr lang="de-CH" smtClean="0"/>
              <a:pPr/>
              <a:t>24</a:t>
            </a:fld>
            <a:endParaRPr lang="de-CH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37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The harvester may be simulated as a constant voltage source of 26.4V output and 11.43 internal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resistance.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As was explained in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rst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chapter, the storage unit in order to be fully charged needs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approximately  300 seconds which is not possible to be simulated. Thus two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gures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are displayed;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rst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one is from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rst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10 seconds and at the second one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Vsc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was initialized at 22V.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So,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the beginning a large amount of power is consumed in the internal ESR of each cell but as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voltage across it continues to increase, it is used for the charging of the storage unit.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Finally, it is noted that the optimum way to charge the Supercapacitors is by providing maximum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power transfer from the harvester to the ESU. This may happen by applying almost constant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current with an exponential increasing voltage until it reaches 24V point at which the current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falling to keep the absorbed power constant.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B8DAB-B448-4243-A2AF-81EB82D56327}" type="slidenum">
              <a:rPr lang="de-CH" smtClean="0"/>
              <a:pPr/>
              <a:t>25</a:t>
            </a:fld>
            <a:endParaRPr lang="de-CH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89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The harvester may be simulated as a constant voltage source of 26.4V output and 11.43 internal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resistance.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As was explained in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rst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chapter, the storage unit in order to be fully charged needs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approximately  300 seconds which is not possible to be simulated. Thus two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gures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are displayed;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rst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one is from the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rst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10 seconds and at the second one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Vsc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 was initialized at 22V.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So, in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the beginning a large amount of power is consumed in the internal ESR of each cell but as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voltage across it continues to increase, it is used for the charging of the storage unit.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Finally, it is noted that the optimum way to charge the Supercapacitors is by providing maximum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power transfer from the harvester to the ESU. This may happen by applying almost constant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current with an exponential increasing voltage until it reaches 24V point at which the current is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rPr>
              <a:t>falling to keep the absorbed power constant.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B8DAB-B448-4243-A2AF-81EB82D56327}" type="slidenum">
              <a:rPr lang="de-CH" smtClean="0"/>
              <a:pPr/>
              <a:t>26</a:t>
            </a:fld>
            <a:endParaRPr lang="de-CH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8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B8DAB-B448-4243-A2AF-81EB82D56327}" type="slidenum">
              <a:rPr lang="de-CH" smtClean="0"/>
              <a:pPr/>
              <a:t>30</a:t>
            </a:fld>
            <a:endParaRPr lang="de-CH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7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B8DAB-B448-4243-A2AF-81EB82D56327}" type="slidenum">
              <a:rPr lang="de-CH" smtClean="0"/>
              <a:pPr/>
              <a:t>31</a:t>
            </a:fld>
            <a:endParaRPr lang="de-CH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64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B8DAB-B448-4243-A2AF-81EB82D56327}" type="slidenum">
              <a:rPr lang="de-CH" smtClean="0"/>
              <a:pPr/>
              <a:t>37</a:t>
            </a:fld>
            <a:endParaRPr lang="de-CH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543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B8DAB-B448-4243-A2AF-81EB82D56327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659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06B8DAB-B448-4243-A2AF-81EB82D56327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1882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B8DAB-B448-4243-A2AF-81EB82D56327}" type="slidenum">
              <a:rPr lang="de-CH" smtClean="0"/>
              <a:pPr/>
              <a:t>9</a:t>
            </a:fld>
            <a:endParaRPr lang="de-CH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894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B8DAB-B448-4243-A2AF-81EB82D56327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36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B8DAB-B448-4243-A2AF-81EB82D56327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584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B8DAB-B448-4243-A2AF-81EB82D56327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136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 a circuit that automatically adjusts the duty cycle as necessary, to obtain the specified output voltage with high accuracy, regardless of disturbances or component tolerances.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B8DAB-B448-4243-A2AF-81EB82D56327}" type="slidenum">
              <a:rPr lang="de-CH" smtClean="0"/>
              <a:pPr/>
              <a:t>22</a:t>
            </a:fld>
            <a:endParaRPr lang="de-CH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11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 a circuit that automatically adjusts the duty cycle as necessary, to obtain the specified output voltage with high accuracy, regardless of disturbances or component tolerances.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6B8DAB-B448-4243-A2AF-81EB82D56327}" type="slidenum">
              <a:rPr lang="de-CH" smtClean="0"/>
              <a:pPr/>
              <a:t>23</a:t>
            </a:fld>
            <a:endParaRPr lang="de-CH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425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0" y="6642100"/>
            <a:ext cx="9144000" cy="215900"/>
          </a:xfrm>
          <a:prstGeom prst="rect">
            <a:avLst/>
          </a:prstGeom>
          <a:gradFill rotWithShape="0">
            <a:gsLst>
              <a:gs pos="0">
                <a:srgbClr val="102843"/>
              </a:gs>
              <a:gs pos="100000">
                <a:srgbClr val="2A6AB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rgbClr val="52ADE7"/>
              </a:buClr>
              <a:buFont typeface="Wingdings" pitchFamily="2" charset="2"/>
              <a:buNone/>
            </a:pPr>
            <a:endParaRPr lang="en-GB" sz="3000" i="0" dirty="0"/>
          </a:p>
        </p:txBody>
      </p:sp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215900"/>
          </a:xfrm>
          <a:prstGeom prst="rect">
            <a:avLst/>
          </a:prstGeom>
          <a:gradFill rotWithShape="0">
            <a:gsLst>
              <a:gs pos="0">
                <a:srgbClr val="2A6AB3"/>
              </a:gs>
              <a:gs pos="100000">
                <a:srgbClr val="13305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 sz="1800" i="0" dirty="0"/>
          </a:p>
        </p:txBody>
      </p:sp>
      <p:sp>
        <p:nvSpPr>
          <p:cNvPr id="4" name="Text Box 5"/>
          <p:cNvSpPr txBox="1">
            <a:spLocks noChangeArrowheads="1"/>
          </p:cNvSpPr>
          <p:nvPr userDrawn="1"/>
        </p:nvSpPr>
        <p:spPr bwMode="auto">
          <a:xfrm>
            <a:off x="358775" y="333375"/>
            <a:ext cx="8605838" cy="7794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de-CH" sz="1800" i="0" dirty="0"/>
          </a:p>
          <a:p>
            <a:pPr eaLnBrk="1" hangingPunct="1">
              <a:spcBef>
                <a:spcPct val="50000"/>
              </a:spcBef>
            </a:pPr>
            <a:endParaRPr lang="de-DE" sz="1800" i="0" dirty="0"/>
          </a:p>
        </p:txBody>
      </p:sp>
      <p:pic>
        <p:nvPicPr>
          <p:cNvPr id="5" name="Picture 6" descr="ethlogo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313" y="476250"/>
            <a:ext cx="2087562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16" descr="pic_titel_1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038600"/>
            <a:ext cx="91440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7"/>
          <p:cNvSpPr txBox="1">
            <a:spLocks noChangeArrowheads="1"/>
          </p:cNvSpPr>
          <p:nvPr userDrawn="1"/>
        </p:nvSpPr>
        <p:spPr bwMode="auto">
          <a:xfrm>
            <a:off x="1269207" y="2589213"/>
            <a:ext cx="6731793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Aft>
                <a:spcPts val="600"/>
              </a:spcAft>
            </a:pPr>
            <a:r>
              <a:rPr lang="en-US" i="0" dirty="0" smtClean="0">
                <a:latin typeface="Calibri" panose="020F0502020204030204" pitchFamily="34" charset="0"/>
                <a:ea typeface="SimSun" pitchFamily="2" charset="-122"/>
              </a:rPr>
              <a:t>Michael Flankl</a:t>
            </a:r>
          </a:p>
          <a:p>
            <a:pPr algn="ctr" eaLnBrk="1" hangingPunct="1">
              <a:spcAft>
                <a:spcPts val="600"/>
              </a:spcAft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SimSun" pitchFamily="2" charset="-122"/>
                <a:cs typeface="Arial" pitchFamily="34" charset="0"/>
              </a:rPr>
              <a:t>Power Electronic Systems Laboratory, ETH Zurich, Switzerland</a:t>
            </a:r>
            <a:endParaRPr lang="en-US" i="0" baseline="0" dirty="0" smtClean="0">
              <a:latin typeface="Calibri" panose="020F0502020204030204" pitchFamily="34" charset="0"/>
              <a:ea typeface="SimSun" pitchFamily="2" charset="-122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01675" y="1347107"/>
            <a:ext cx="7856538" cy="102303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60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A Non-Coaxial Permanent-Magnet Eddy-Current Coupling for Electromechanical Energy Harvesters</a:t>
            </a:r>
            <a:endParaRPr lang="de-CH" dirty="0"/>
          </a:p>
        </p:txBody>
      </p:sp>
      <p:pic>
        <p:nvPicPr>
          <p:cNvPr id="1027" name="Picture 3" descr="PES_Logo_11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0688" y="537835"/>
            <a:ext cx="3057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87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268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920751" y="1402080"/>
            <a:ext cx="7621270" cy="382523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>
                <a:latin typeface="OfficinaSansBook" pitchFamily="2" charset="0"/>
              </a:defRPr>
            </a:lvl1pPr>
            <a:lvl2pPr marL="742950" indent="-285750">
              <a:buSzPct val="75000"/>
              <a:buFont typeface="Times New Roman" pitchFamily="18" charset="0"/>
              <a:buChar char="►"/>
              <a:defRPr sz="1500">
                <a:latin typeface="OfficinaSansBold" pitchFamily="2" charset="0"/>
              </a:defRPr>
            </a:lvl2pPr>
            <a:lvl3pPr>
              <a:defRPr sz="1500">
                <a:latin typeface="OfficinaSansBold" pitchFamily="2" charset="0"/>
              </a:defRPr>
            </a:lvl3pPr>
            <a:lvl4pPr>
              <a:defRPr sz="1500">
                <a:latin typeface="OfficinaSansBold" pitchFamily="2" charset="0"/>
              </a:defRPr>
            </a:lvl4pPr>
            <a:lvl5pPr>
              <a:defRPr sz="1500">
                <a:latin typeface="OfficinaSansBold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2662237" y="5404081"/>
            <a:ext cx="4067176" cy="746358"/>
            <a:chOff x="2381250" y="4888790"/>
            <a:chExt cx="4067176" cy="746358"/>
          </a:xfrm>
        </p:grpSpPr>
        <p:sp>
          <p:nvSpPr>
            <p:cNvPr id="5" name="Text Box 11"/>
            <p:cNvSpPr txBox="1">
              <a:spLocks noChangeArrowheads="1"/>
            </p:cNvSpPr>
            <p:nvPr/>
          </p:nvSpPr>
          <p:spPr bwMode="auto">
            <a:xfrm>
              <a:off x="2381250" y="5077848"/>
              <a:ext cx="1533525" cy="368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 i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GB" sz="2200" i="0" dirty="0" smtClean="0">
                  <a:solidFill>
                    <a:schemeClr val="accent2"/>
                  </a:solidFill>
                  <a:latin typeface="OfficinaSansBold" pitchFamily="2" charset="0"/>
                </a:rPr>
                <a:t>Contact</a:t>
              </a:r>
              <a:endParaRPr lang="en-GB" sz="2200" i="0" dirty="0">
                <a:solidFill>
                  <a:schemeClr val="accent2"/>
                </a:solidFill>
                <a:latin typeface="OfficinaSansBold" pitchFamily="2" charset="0"/>
              </a:endParaRPr>
            </a:p>
          </p:txBody>
        </p:sp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3629026" y="4888790"/>
              <a:ext cx="2819400" cy="746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1700"/>
                </a:lnSpc>
              </a:pPr>
              <a:r>
                <a:rPr lang="de-CH" b="1" i="0" dirty="0" smtClean="0">
                  <a:latin typeface="OfficinaSansBook" pitchFamily="2" charset="0"/>
                </a:rPr>
                <a:t>Michael Flankl</a:t>
              </a:r>
            </a:p>
            <a:p>
              <a:pPr>
                <a:lnSpc>
                  <a:spcPts val="1700"/>
                </a:lnSpc>
              </a:pPr>
              <a:r>
                <a:rPr lang="de-CH" sz="1500" i="0" dirty="0" smtClean="0">
                  <a:latin typeface="OfficinaSansBook" pitchFamily="2" charset="0"/>
                  <a:ea typeface="SimSun" pitchFamily="2" charset="-122"/>
                </a:rPr>
                <a:t>flankl@lem.ee.ethz.ch</a:t>
              </a:r>
            </a:p>
            <a:p>
              <a:pPr>
                <a:lnSpc>
                  <a:spcPts val="1700"/>
                </a:lnSpc>
              </a:pPr>
              <a:r>
                <a:rPr lang="de-CH" sz="1500" i="0" dirty="0" smtClean="0">
                  <a:latin typeface="OfficinaSansBook" pitchFamily="2" charset="0"/>
                  <a:ea typeface="SimSun" pitchFamily="2" charset="-122"/>
                </a:rPr>
                <a:t>www.pes.ee.ethz.ch</a:t>
              </a:r>
              <a:endParaRPr lang="en-GB" sz="1500" i="0" dirty="0">
                <a:latin typeface="OfficinaSansBook" pitchFamily="2" charset="0"/>
                <a:ea typeface="SimSun" pitchFamily="2" charset="-122"/>
              </a:endParaRPr>
            </a:p>
          </p:txBody>
        </p:sp>
      </p:grpSp>
      <p:sp>
        <p:nvSpPr>
          <p:cNvPr id="2" name="TextBox 1"/>
          <p:cNvSpPr txBox="1"/>
          <p:nvPr userDrawn="1"/>
        </p:nvSpPr>
        <p:spPr>
          <a:xfrm>
            <a:off x="922020" y="1030932"/>
            <a:ext cx="1740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i="0" dirty="0" smtClean="0">
                <a:solidFill>
                  <a:schemeClr val="accent2"/>
                </a:solidFill>
                <a:latin typeface="OfficinaSansBold" pitchFamily="2" charset="0"/>
              </a:rPr>
              <a:t>References</a:t>
            </a:r>
            <a:endParaRPr lang="en-US" sz="2200" b="0" i="0" dirty="0">
              <a:solidFill>
                <a:schemeClr val="accent2"/>
              </a:solidFill>
              <a:latin typeface="OfficinaSans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870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957261"/>
            <a:ext cx="8382000" cy="466690"/>
          </a:xfrm>
          <a:prstGeom prst="rect">
            <a:avLst/>
          </a:prstGeom>
        </p:spPr>
        <p:txBody>
          <a:bodyPr/>
          <a:lstStyle>
            <a:lvl1pPr>
              <a:defRPr>
                <a:latin typeface="OfficinaSansBook" pitchFamily="2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1000" y="1751013"/>
            <a:ext cx="8382000" cy="4678362"/>
          </a:xfrm>
          <a:prstGeom prst="rect">
            <a:avLst/>
          </a:prstGeom>
        </p:spPr>
        <p:txBody>
          <a:bodyPr/>
          <a:lstStyle>
            <a:lvl1pPr>
              <a:defRPr>
                <a:latin typeface="OfficinaSansBook" pitchFamily="2" charset="0"/>
              </a:defRPr>
            </a:lvl1pPr>
            <a:lvl2pPr>
              <a:defRPr>
                <a:latin typeface="OfficinaSansBook" pitchFamily="2" charset="0"/>
              </a:defRPr>
            </a:lvl2pPr>
            <a:lvl3pPr>
              <a:defRPr>
                <a:latin typeface="OfficinaSansBook" pitchFamily="2" charset="0"/>
              </a:defRPr>
            </a:lvl3pPr>
            <a:lvl4pPr>
              <a:defRPr>
                <a:latin typeface="OfficinaSansBook" pitchFamily="2" charset="0"/>
              </a:defRPr>
            </a:lvl4pPr>
            <a:lvl5pPr>
              <a:defRPr>
                <a:latin typeface="OfficinaSansBook" pitchFamily="2" charset="0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292100" y="6635750"/>
            <a:ext cx="182245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OfficinaSansBook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7204075" y="6635750"/>
            <a:ext cx="16383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OfficinaSansBook" pitchFamily="2" charset="0"/>
              </a:defRPr>
            </a:lvl1pPr>
          </a:lstStyle>
          <a:p>
            <a:fld id="{B69F85DD-1765-4155-BE31-DCDCF098BCB6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2239963" y="6635750"/>
            <a:ext cx="4773612" cy="449263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latin typeface="OfficinaSansBook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3"/>
          </p:nvPr>
        </p:nvSpPr>
        <p:spPr>
          <a:xfrm>
            <a:off x="381000" y="1339995"/>
            <a:ext cx="8416925" cy="368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385762" indent="0">
              <a:buNone/>
              <a:defRPr/>
            </a:lvl2pPr>
            <a:lvl3pPr marL="766763" indent="0">
              <a:buNone/>
              <a:defRPr/>
            </a:lvl3pPr>
            <a:lvl4pPr marL="1147762" indent="0">
              <a:buNone/>
              <a:defRPr/>
            </a:lvl4pPr>
            <a:lvl5pPr marL="1427162" indent="0">
              <a:buNone/>
              <a:defRPr/>
            </a:lvl5pPr>
          </a:lstStyle>
          <a:p>
            <a:pPr lvl="0"/>
            <a:r>
              <a:rPr lang="de-CH" dirty="0" smtClean="0"/>
              <a:t>Mastertextformat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115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7743825" y="6172200"/>
            <a:ext cx="455613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fld id="{19667DD9-BA57-43A9-AFEC-247D37BAF2B7}" type="slidenum">
              <a:rPr lang="en-US" i="0" smtClean="0">
                <a:solidFill>
                  <a:srgbClr val="0000FF"/>
                </a:solidFill>
                <a:latin typeface="OfficinaSansBold" pitchFamily="2" charset="0"/>
              </a:rPr>
              <a:pPr eaLnBrk="1" hangingPunct="1">
                <a:defRPr/>
              </a:pPr>
              <a:t>‹#›</a:t>
            </a:fld>
            <a:endParaRPr lang="en-US" i="0" smtClean="0">
              <a:solidFill>
                <a:srgbClr val="0000FF"/>
              </a:solidFill>
              <a:latin typeface="OfficinaSans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025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2408238" y="1287139"/>
            <a:ext cx="1635125" cy="42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sz="2800" i="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Agenda</a:t>
            </a:r>
            <a:endParaRPr lang="en-US" sz="2800" i="0" dirty="0">
              <a:solidFill>
                <a:srgbClr val="EA005F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2408238" y="1837267"/>
            <a:ext cx="4575175" cy="389466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SzPct val="75000"/>
              <a:buFont typeface="+mj-lt"/>
              <a:buAutoNum type="arabicPeriod"/>
              <a:defRPr sz="2400" b="1">
                <a:solidFill>
                  <a:srgbClr val="249DFF"/>
                </a:solidFill>
                <a:latin typeface="Calibri" panose="020F0502020204030204" pitchFamily="34" charset="0"/>
              </a:defRPr>
            </a:lvl1pPr>
            <a:lvl2pPr>
              <a:defRPr sz="1600">
                <a:latin typeface="OfficinaSansBold" pitchFamily="2" charset="0"/>
              </a:defRPr>
            </a:lvl2pPr>
            <a:lvl3pPr>
              <a:defRPr sz="1600">
                <a:latin typeface="OfficinaSansBold" pitchFamily="2" charset="0"/>
              </a:defRPr>
            </a:lvl3pPr>
            <a:lvl4pPr>
              <a:defRPr sz="1600">
                <a:latin typeface="OfficinaSansBold" pitchFamily="2" charset="0"/>
              </a:defRPr>
            </a:lvl4pPr>
            <a:lvl5pPr>
              <a:defRPr sz="1600">
                <a:latin typeface="OfficinaSansBold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3692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2406103" y="2074538"/>
            <a:ext cx="1635125" cy="429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75000"/>
              </a:lnSpc>
            </a:pPr>
            <a:r>
              <a:rPr lang="en-US" sz="2800" i="0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Outline</a:t>
            </a:r>
            <a:endParaRPr lang="en-US" sz="2800" i="0" dirty="0">
              <a:solidFill>
                <a:srgbClr val="EA005F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2408238" y="2487613"/>
            <a:ext cx="4575175" cy="321151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20000"/>
              </a:lnSpc>
              <a:buSzPct val="75000"/>
              <a:buFont typeface="Times New Roman" pitchFamily="18" charset="0"/>
              <a:buChar char="►"/>
              <a:defRPr sz="1800" b="1">
                <a:solidFill>
                  <a:srgbClr val="249DFF"/>
                </a:solidFill>
                <a:latin typeface="Calibri" panose="020F0502020204030204" pitchFamily="34" charset="0"/>
              </a:defRPr>
            </a:lvl1pPr>
            <a:lvl2pPr>
              <a:defRPr sz="1600">
                <a:latin typeface="OfficinaSansBold" pitchFamily="2" charset="0"/>
              </a:defRPr>
            </a:lvl2pPr>
            <a:lvl3pPr>
              <a:defRPr sz="1600">
                <a:latin typeface="OfficinaSansBold" pitchFamily="2" charset="0"/>
              </a:defRPr>
            </a:lvl3pPr>
            <a:lvl4pPr>
              <a:defRPr sz="1600">
                <a:latin typeface="OfficinaSansBold" pitchFamily="2" charset="0"/>
              </a:defRPr>
            </a:lvl4pPr>
            <a:lvl5pPr>
              <a:defRPr sz="1600">
                <a:latin typeface="OfficinaSansBold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0409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859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2290763" y="2911410"/>
            <a:ext cx="4702175" cy="595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Line 3"/>
          <p:cNvSpPr>
            <a:spLocks noChangeShapeType="1"/>
          </p:cNvSpPr>
          <p:nvPr userDrawn="1"/>
        </p:nvSpPr>
        <p:spPr bwMode="auto">
          <a:xfrm>
            <a:off x="2451100" y="4120674"/>
            <a:ext cx="504825" cy="0"/>
          </a:xfrm>
          <a:prstGeom prst="line">
            <a:avLst/>
          </a:prstGeom>
          <a:noFill/>
          <a:ln w="9525">
            <a:solidFill>
              <a:srgbClr val="249D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dirty="0"/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6210300" y="4120674"/>
            <a:ext cx="504825" cy="0"/>
          </a:xfrm>
          <a:prstGeom prst="line">
            <a:avLst/>
          </a:prstGeom>
          <a:noFill/>
          <a:ln w="9525">
            <a:solidFill>
              <a:srgbClr val="249D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2378075" y="3638074"/>
            <a:ext cx="4492625" cy="9652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1500" i="1">
                <a:solidFill>
                  <a:srgbClr val="249DFF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724028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28370" y="1029653"/>
            <a:ext cx="7598410" cy="314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 smtClean="0"/>
              <a:t>Click to edit Master text</a:t>
            </a:r>
            <a:endParaRPr lang="de-CH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920751" y="1700213"/>
            <a:ext cx="7621270" cy="4259262"/>
          </a:xfrm>
          <a:prstGeom prst="rect">
            <a:avLst/>
          </a:prstGeom>
        </p:spPr>
        <p:txBody>
          <a:bodyPr/>
          <a:lstStyle>
            <a:lvl1pPr marL="342900" indent="-342900">
              <a:buSzPct val="75000"/>
              <a:buFont typeface="Times New Roman" pitchFamily="18" charset="0"/>
              <a:buChar char="►"/>
              <a:defRPr sz="1800">
                <a:latin typeface="Calibri" panose="020F0502020204030204" pitchFamily="34" charset="0"/>
              </a:defRPr>
            </a:lvl1pPr>
            <a:lvl2pPr marL="742950" indent="-285750">
              <a:buSzPct val="75000"/>
              <a:buFont typeface="Times New Roman" pitchFamily="18" charset="0"/>
              <a:buChar char="►"/>
              <a:defRPr sz="1800" b="1">
                <a:solidFill>
                  <a:srgbClr val="249DFF"/>
                </a:solidFill>
                <a:latin typeface="Calibri" panose="020F0502020204030204" pitchFamily="34" charset="0"/>
              </a:defRPr>
            </a:lvl2pPr>
            <a:lvl3pPr>
              <a:defRPr sz="1500">
                <a:latin typeface="OfficinaSansBold" pitchFamily="2" charset="0"/>
              </a:defRPr>
            </a:lvl3pPr>
            <a:lvl4pPr>
              <a:defRPr sz="1500">
                <a:latin typeface="OfficinaSansBold" pitchFamily="2" charset="0"/>
              </a:defRPr>
            </a:lvl4pPr>
            <a:lvl5pPr>
              <a:defRPr sz="1500">
                <a:latin typeface="OfficinaSansBold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5239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28370" y="1029653"/>
            <a:ext cx="7598410" cy="314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 smtClean="0"/>
              <a:t>Click to edit Master text</a:t>
            </a:r>
            <a:endParaRPr lang="de-CH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752599" y="4450079"/>
            <a:ext cx="6080761" cy="1509395"/>
          </a:xfrm>
          <a:prstGeom prst="rect">
            <a:avLst/>
          </a:prstGeom>
        </p:spPr>
        <p:txBody>
          <a:bodyPr/>
          <a:lstStyle>
            <a:lvl1pPr marL="342900" indent="-342900">
              <a:buSzPct val="75000"/>
              <a:buFont typeface="Times New Roman" pitchFamily="18" charset="0"/>
              <a:buChar char="►"/>
              <a:defRPr sz="1800">
                <a:latin typeface="Calibri" panose="020F0502020204030204" pitchFamily="34" charset="0"/>
              </a:defRPr>
            </a:lvl1pPr>
            <a:lvl2pPr marL="742950" indent="-285750">
              <a:buSzPct val="75000"/>
              <a:buFont typeface="Times New Roman" pitchFamily="18" charset="0"/>
              <a:buChar char="►"/>
              <a:defRPr sz="1800" b="1">
                <a:solidFill>
                  <a:srgbClr val="249DFF"/>
                </a:solidFill>
                <a:latin typeface="Calibri" panose="020F0502020204030204" pitchFamily="34" charset="0"/>
              </a:defRPr>
            </a:lvl2pPr>
            <a:lvl3pPr>
              <a:defRPr sz="1500">
                <a:latin typeface="OfficinaSansBold" pitchFamily="2" charset="0"/>
              </a:defRPr>
            </a:lvl3pPr>
            <a:lvl4pPr>
              <a:defRPr sz="1500">
                <a:latin typeface="OfficinaSansBold" pitchFamily="2" charset="0"/>
              </a:defRPr>
            </a:lvl4pPr>
            <a:lvl5pPr>
              <a:defRPr sz="1500">
                <a:latin typeface="OfficinaSansBold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06706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28370" y="1029653"/>
            <a:ext cx="7598410" cy="314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 smtClean="0"/>
              <a:t>Click to edit Master text</a:t>
            </a:r>
            <a:endParaRPr lang="de-CH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920751" y="1700213"/>
            <a:ext cx="3277869" cy="4259262"/>
          </a:xfrm>
          <a:prstGeom prst="rect">
            <a:avLst/>
          </a:prstGeom>
        </p:spPr>
        <p:txBody>
          <a:bodyPr/>
          <a:lstStyle>
            <a:lvl1pPr>
              <a:buSzPct val="75000"/>
              <a:buFont typeface="Times New Roman" pitchFamily="18" charset="0"/>
              <a:buChar char="►"/>
              <a:defRPr sz="1800">
                <a:latin typeface="Calibri" panose="020F0502020204030204" pitchFamily="34" charset="0"/>
              </a:defRPr>
            </a:lvl1pPr>
            <a:lvl2pPr marL="742950" indent="-285750">
              <a:buSzPct val="75000"/>
              <a:buFont typeface="Times New Roman" pitchFamily="18" charset="0"/>
              <a:buChar char="►"/>
              <a:defRPr sz="1800" b="1">
                <a:solidFill>
                  <a:srgbClr val="249DFF"/>
                </a:solidFill>
                <a:latin typeface="Calibri" panose="020F0502020204030204" pitchFamily="34" charset="0"/>
              </a:defRPr>
            </a:lvl2pPr>
            <a:lvl3pPr>
              <a:defRPr sz="1500">
                <a:latin typeface="OfficinaSansBold" pitchFamily="2" charset="0"/>
              </a:defRPr>
            </a:lvl3pPr>
            <a:lvl4pPr>
              <a:defRPr sz="1500">
                <a:latin typeface="OfficinaSansBold" pitchFamily="2" charset="0"/>
              </a:defRPr>
            </a:lvl4pPr>
            <a:lvl5pPr>
              <a:defRPr sz="1500">
                <a:latin typeface="OfficinaSansBold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62923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28370" y="1029653"/>
            <a:ext cx="7598410" cy="3142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 smtClean="0"/>
              <a:t>Click to edit Master text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99370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yanickl\Desktop\Corporate Design\ETH\eth_logo_black.wmf"/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50" y="6116638"/>
            <a:ext cx="1511300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5" descr="C:\Users\yanickl\Desktop\Corporate Design\PES\PES_logo_darkblack.emf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50" y="427038"/>
            <a:ext cx="180022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Line 7"/>
          <p:cNvSpPr>
            <a:spLocks noChangeShapeType="1"/>
          </p:cNvSpPr>
          <p:nvPr userDrawn="1"/>
        </p:nvSpPr>
        <p:spPr bwMode="auto">
          <a:xfrm>
            <a:off x="2215242" y="6348639"/>
            <a:ext cx="637948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 dirty="0"/>
          </a:p>
        </p:txBody>
      </p:sp>
      <p:sp>
        <p:nvSpPr>
          <p:cNvPr id="1029" name="Line 9"/>
          <p:cNvSpPr>
            <a:spLocks noChangeShapeType="1"/>
          </p:cNvSpPr>
          <p:nvPr/>
        </p:nvSpPr>
        <p:spPr bwMode="auto">
          <a:xfrm>
            <a:off x="2470150" y="466725"/>
            <a:ext cx="51974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 dirty="0"/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7667625" y="319088"/>
            <a:ext cx="706438" cy="2762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fld id="{4F02A94D-C119-4DA8-AC16-5DC7C77570A6}" type="slidenum">
              <a:rPr lang="de-CH" sz="1200" i="0" smtClean="0">
                <a:latin typeface="Calibri" panose="020F0502020204030204" pitchFamily="34" charset="0"/>
              </a:rPr>
              <a:pPr algn="ctr" eaLnBrk="1" hangingPunct="1"/>
              <a:t>‹#›</a:t>
            </a:fld>
            <a:r>
              <a:rPr lang="de-CH" sz="1200" i="0" dirty="0" smtClean="0">
                <a:latin typeface="Calibri" panose="020F0502020204030204" pitchFamily="34" charset="0"/>
              </a:rPr>
              <a:t>/</a:t>
            </a:r>
            <a:r>
              <a:rPr lang="de-CH" sz="1200" i="0" dirty="0" smtClean="0">
                <a:latin typeface="Calibri" panose="020F0502020204030204" pitchFamily="34" charset="0"/>
              </a:rPr>
              <a:t>31</a:t>
            </a:r>
            <a:endParaRPr lang="de-CH" sz="1200" i="0" dirty="0">
              <a:latin typeface="Calibri" panose="020F0502020204030204" pitchFamily="34" charset="0"/>
            </a:endParaRPr>
          </a:p>
        </p:txBody>
      </p:sp>
      <p:sp>
        <p:nvSpPr>
          <p:cNvPr id="8" name="Line 9"/>
          <p:cNvSpPr>
            <a:spLocks noChangeShapeType="1"/>
          </p:cNvSpPr>
          <p:nvPr userDrawn="1"/>
        </p:nvSpPr>
        <p:spPr bwMode="auto">
          <a:xfrm>
            <a:off x="8314267" y="466725"/>
            <a:ext cx="28045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0" r:id="rId2"/>
    <p:sldLayoutId id="2147483655" r:id="rId3"/>
    <p:sldLayoutId id="2147483669" r:id="rId4"/>
    <p:sldLayoutId id="2147483663" r:id="rId5"/>
    <p:sldLayoutId id="2147483650" r:id="rId6"/>
    <p:sldLayoutId id="2147483667" r:id="rId7"/>
    <p:sldLayoutId id="2147483661" r:id="rId8"/>
    <p:sldLayoutId id="2147483662" r:id="rId9"/>
    <p:sldLayoutId id="2147483672" r:id="rId10"/>
    <p:sldLayoutId id="2147483664" r:id="rId11"/>
    <p:sldLayoutId id="2147483668" r:id="rId12"/>
    <p:sldLayoutId id="2147483673" r:id="rId13"/>
  </p:sldLayoutIdLst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jpe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jp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0.png"/><Relationship Id="rId5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0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0.png"/><Relationship Id="rId5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jpeg"/><Relationship Id="rId5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3.png"/><Relationship Id="rId10" Type="http://schemas.openxmlformats.org/officeDocument/2006/relationships/image" Target="../media/image36.emf"/><Relationship Id="rId4" Type="http://schemas.openxmlformats.org/officeDocument/2006/relationships/image" Target="../media/image48.png"/><Relationship Id="rId9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7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45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9.png"/><Relationship Id="rId5" Type="http://schemas.openxmlformats.org/officeDocument/2006/relationships/image" Target="../media/image44.png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jpg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0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jpg"/><Relationship Id="rId7" Type="http://schemas.openxmlformats.org/officeDocument/2006/relationships/image" Target="../media/image11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0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2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eg"/><Relationship Id="rId11" Type="http://schemas.openxmlformats.org/officeDocument/2006/relationships/image" Target="../media/image16.jpeg"/><Relationship Id="rId5" Type="http://schemas.openxmlformats.org/officeDocument/2006/relationships/image" Target="../media/image14.jpeg"/><Relationship Id="rId10" Type="http://schemas.openxmlformats.org/officeDocument/2006/relationships/image" Target="../media/image22.png"/><Relationship Id="rId4" Type="http://schemas.openxmlformats.org/officeDocument/2006/relationships/image" Target="../media/image13.jpe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Energy Storage For Mechatronic Energy</a:t>
            </a:r>
          </a:p>
          <a:p>
            <a:r>
              <a:rPr lang="en-US" dirty="0">
                <a:latin typeface="Cambria" panose="02040503050406030204" pitchFamily="18" charset="0"/>
              </a:rPr>
              <a:t>Harvesting System</a:t>
            </a:r>
            <a:endParaRPr lang="en-US" dirty="0" smtClean="0">
              <a:latin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309" y="2410153"/>
            <a:ext cx="3371850" cy="5064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20659" y="2680137"/>
            <a:ext cx="1702676" cy="33107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400" i="0" dirty="0" smtClean="0">
                <a:latin typeface="Calibri" panose="020F0502020204030204" pitchFamily="34" charset="0"/>
              </a:rPr>
              <a:t>Nikolaos </a:t>
            </a:r>
            <a:r>
              <a:rPr lang="en-US" sz="1400" i="0" dirty="0" err="1" smtClean="0">
                <a:latin typeface="Calibri" panose="020F0502020204030204" pitchFamily="34" charset="0"/>
              </a:rPr>
              <a:t>Chrysogelos</a:t>
            </a:r>
            <a:endParaRPr lang="en-US" sz="1400" i="0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4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768"/>
            <a:ext cx="9144000" cy="2731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/>
              <p:cNvSpPr/>
              <p:nvPr/>
            </p:nvSpPr>
            <p:spPr bwMode="auto">
              <a:xfrm>
                <a:off x="346091" y="3661217"/>
                <a:ext cx="4093734" cy="2394810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500">
                            <a:latin typeface="Cambria Math" panose="02040503050406030204" pitchFamily="18" charset="0"/>
                          </a:rPr>
                          <m:t>𝑆𝑡𝑜𝑟𝑒</m:t>
                        </m:r>
                      </m:sub>
                    </m:sSub>
                    <m:r>
                      <a:rPr lang="en-US" sz="15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𝑝𝑢𝑙𝑠𝑒</m:t>
                            </m:r>
                          </m:sub>
                        </m:sSub>
                        <m:r>
                          <a:rPr lang="en-US" sz="1500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𝑏𝑎𝑠𝑒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𝑏𝑜𝑜𝑠𝑡</m:t>
                            </m:r>
                          </m:sub>
                        </m:sSub>
                      </m:den>
                    </m:f>
                    <m:r>
                      <a:rPr lang="en-US" sz="1500" i="0">
                        <a:latin typeface="Cambria Math" panose="02040503050406030204" pitchFamily="18" charset="0"/>
                      </a:rPr>
                      <m:t>=575.5 </m:t>
                    </m:r>
                    <m:r>
                      <a:rPr lang="en-US" sz="150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sz="1500" dirty="0"/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500">
                        <a:latin typeface="Cambria Math" panose="02040503050406030204" pitchFamily="18" charset="0"/>
                      </a:rPr>
                      <m:t>575.5 </m:t>
                    </m:r>
                    <m:r>
                      <a:rPr lang="en-US" sz="150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50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500">
                            <a:latin typeface="Cambria Math" panose="02040503050406030204" pitchFamily="18" charset="0"/>
                          </a:rPr>
                          <m:t>𝐸𝑆𝑈</m:t>
                        </m:r>
                      </m:sub>
                    </m:sSub>
                    <m:r>
                      <a:rPr lang="en-US" sz="15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f>
                          <m:f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𝑉𝑏𝑢𝑠</m:t>
                            </m:r>
                          </m:num>
                          <m:den>
                            <m:r>
                              <a:rPr lang="en-US" sz="15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r>
                          <a:rPr lang="en-US" sz="1500">
                            <a:latin typeface="Cambria Math" panose="02040503050406030204" pitchFamily="18" charset="0"/>
                          </a:rPr>
                          <m:t>𝑉𝑏𝑢𝑠</m:t>
                        </m:r>
                      </m:sup>
                      <m:e>
                        <m:r>
                          <a:rPr lang="en-US" sz="150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5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500">
                            <a:latin typeface="Cambria Math" panose="02040503050406030204" pitchFamily="18" charset="0"/>
                          </a:rPr>
                          <m:t>𝑉𝑑𝑉</m:t>
                        </m:r>
                      </m:e>
                    </m:nary>
                    <m:r>
                      <a:rPr lang="en-US" sz="1500">
                        <a:latin typeface="Cambria Math" panose="02040503050406030204" pitchFamily="18" charset="0"/>
                      </a:rPr>
                      <m:t>&lt;2</m:t>
                    </m:r>
                    <m:r>
                      <a:rPr lang="en-US" sz="15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∙575.5 </m:t>
                    </m:r>
                    <m:r>
                      <m:rPr>
                        <m:sty m:val="p"/>
                      </m:rPr>
                      <a:rPr lang="en-US" sz="15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</m:oMath>
                </a14:m>
                <a:endParaRPr lang="en-US" sz="1500" dirty="0">
                  <a:ea typeface="Cambria Math" panose="02040503050406030204" pitchFamily="18" charset="0"/>
                </a:endParaRPr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500">
                        <a:latin typeface="Cambria Math" panose="02040503050406030204" pitchFamily="18" charset="0"/>
                      </a:rPr>
                      <m:t>3.46 </m:t>
                    </m:r>
                    <m:r>
                      <a:rPr lang="en-US" sz="150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50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5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5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1500">
                            <a:latin typeface="Cambria Math" panose="02040503050406030204" pitchFamily="18" charset="0"/>
                          </a:rPr>
                          <m:t>30%</m:t>
                        </m:r>
                      </m:e>
                    </m:d>
                    <m:r>
                      <a:rPr lang="en-US" sz="1500">
                        <a:latin typeface="Cambria Math" panose="02040503050406030204" pitchFamily="18" charset="0"/>
                      </a:rPr>
                      <m:t>≤7 </m:t>
                    </m:r>
                    <m:r>
                      <a:rPr lang="en-US" sz="150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500" dirty="0"/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50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150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50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500" i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  <m:r>
                      <a:rPr lang="en-US" sz="1500" i="0">
                        <a:latin typeface="Cambria Math" panose="02040503050406030204" pitchFamily="18" charset="0"/>
                      </a:rPr>
                      <m:t>≤24 </m:t>
                    </m:r>
                    <m:r>
                      <a:rPr lang="en-US" sz="150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500" dirty="0"/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500"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sz="1500" i="0">
                        <a:latin typeface="Cambria Math" panose="02040503050406030204" pitchFamily="18" charset="0"/>
                      </a:rPr>
                      <m:t>=22 </m:t>
                    </m:r>
                    <m:r>
                      <a:rPr lang="en-US" sz="150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16" name="Rounded 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6091" y="3661217"/>
                <a:ext cx="4093734" cy="2394810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Design of the Storage System</a:t>
            </a:r>
            <a:endParaRPr lang="en-US" i="0" kern="0" dirty="0"/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1966152" y="3465212"/>
            <a:ext cx="881978" cy="34229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Design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49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768"/>
            <a:ext cx="9144000" cy="27311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/>
              <p:cNvSpPr/>
              <p:nvPr/>
            </p:nvSpPr>
            <p:spPr bwMode="auto">
              <a:xfrm>
                <a:off x="346091" y="3661217"/>
                <a:ext cx="4093734" cy="2394810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500">
                            <a:latin typeface="Cambria Math" panose="02040503050406030204" pitchFamily="18" charset="0"/>
                          </a:rPr>
                          <m:t>𝑆𝑡𝑜𝑟𝑒</m:t>
                        </m:r>
                      </m:sub>
                    </m:sSub>
                    <m:r>
                      <a:rPr lang="en-US" sz="1500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𝑝𝑢𝑙𝑠𝑒</m:t>
                            </m:r>
                          </m:sub>
                        </m:sSub>
                        <m:r>
                          <a:rPr lang="en-US" sz="1500" i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500" b="0" i="1" smtClean="0">
                                <a:latin typeface="Cambria Math" panose="02040503050406030204" pitchFamily="18" charset="0"/>
                              </a:rPr>
                              <m:t>𝑏𝑎𝑠𝑒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𝑏𝑜𝑜𝑠𝑡</m:t>
                            </m:r>
                          </m:sub>
                        </m:sSub>
                      </m:den>
                    </m:f>
                    <m:r>
                      <a:rPr lang="en-US" sz="1500" i="0">
                        <a:latin typeface="Cambria Math" panose="02040503050406030204" pitchFamily="18" charset="0"/>
                      </a:rPr>
                      <m:t>=575.5 </m:t>
                    </m:r>
                    <m:r>
                      <a:rPr lang="en-US" sz="150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sz="1500" dirty="0"/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500">
                        <a:latin typeface="Cambria Math" panose="02040503050406030204" pitchFamily="18" charset="0"/>
                      </a:rPr>
                      <m:t>575.5 </m:t>
                    </m:r>
                    <m:r>
                      <a:rPr lang="en-US" sz="150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50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500">
                            <a:latin typeface="Cambria Math" panose="02040503050406030204" pitchFamily="18" charset="0"/>
                          </a:rPr>
                          <m:t>𝐸𝑆𝑈</m:t>
                        </m:r>
                      </m:sub>
                    </m:sSub>
                    <m:r>
                      <a:rPr lang="en-US" sz="1500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f>
                          <m:f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𝑉𝑏𝑢𝑠</m:t>
                            </m:r>
                          </m:num>
                          <m:den>
                            <m:r>
                              <a:rPr lang="en-US" sz="15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r>
                          <a:rPr lang="en-US" sz="1500">
                            <a:latin typeface="Cambria Math" panose="02040503050406030204" pitchFamily="18" charset="0"/>
                          </a:rPr>
                          <m:t>𝑉𝑏𝑢𝑠</m:t>
                        </m:r>
                      </m:sup>
                      <m:e>
                        <m:r>
                          <a:rPr lang="en-US" sz="150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50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500">
                            <a:latin typeface="Cambria Math" panose="02040503050406030204" pitchFamily="18" charset="0"/>
                          </a:rPr>
                          <m:t>𝑉𝑑𝑉</m:t>
                        </m:r>
                      </m:e>
                    </m:nary>
                    <m:r>
                      <a:rPr lang="en-US" sz="1500">
                        <a:latin typeface="Cambria Math" panose="02040503050406030204" pitchFamily="18" charset="0"/>
                      </a:rPr>
                      <m:t>&lt;2</m:t>
                    </m:r>
                    <m:r>
                      <a:rPr lang="en-US" sz="15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∙575.5 </m:t>
                    </m:r>
                    <m:r>
                      <m:rPr>
                        <m:sty m:val="p"/>
                      </m:rPr>
                      <a:rPr lang="en-US" sz="15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</m:oMath>
                </a14:m>
                <a:endParaRPr lang="en-US" sz="1500" dirty="0">
                  <a:ea typeface="Cambria Math" panose="02040503050406030204" pitchFamily="18" charset="0"/>
                </a:endParaRPr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500">
                        <a:latin typeface="Cambria Math" panose="02040503050406030204" pitchFamily="18" charset="0"/>
                      </a:rPr>
                      <m:t>3.46 </m:t>
                    </m:r>
                    <m:r>
                      <a:rPr lang="en-US" sz="150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50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50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5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en-US" sz="1500">
                            <a:latin typeface="Cambria Math" panose="02040503050406030204" pitchFamily="18" charset="0"/>
                          </a:rPr>
                          <m:t>30%</m:t>
                        </m:r>
                      </m:e>
                    </m:d>
                    <m:r>
                      <a:rPr lang="en-US" sz="1500">
                        <a:latin typeface="Cambria Math" panose="02040503050406030204" pitchFamily="18" charset="0"/>
                      </a:rPr>
                      <m:t>≤7 </m:t>
                    </m:r>
                    <m:r>
                      <a:rPr lang="en-US" sz="150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endParaRPr lang="en-US" sz="1500" dirty="0"/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500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sz="1500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50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1500" i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50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  <m:r>
                      <a:rPr lang="en-US" sz="1500" i="0">
                        <a:latin typeface="Cambria Math" panose="02040503050406030204" pitchFamily="18" charset="0"/>
                      </a:rPr>
                      <m:t>≤24 </m:t>
                    </m:r>
                    <m:r>
                      <a:rPr lang="en-US" sz="150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500" dirty="0"/>
              </a:p>
              <a:p>
                <a:pPr marL="285750" indent="-285750" algn="ctr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500">
                            <a:latin typeface="Cambria Math" panose="02040503050406030204" pitchFamily="18" charset="0"/>
                          </a:rPr>
                          <m:t>𝑑𝑖𝑠𝑐h</m:t>
                        </m:r>
                      </m:sub>
                    </m:sSub>
                    <m:r>
                      <a:rPr lang="en-US" sz="1500" i="0">
                        <a:latin typeface="Cambria Math" panose="02040503050406030204" pitchFamily="18" charset="0"/>
                      </a:rPr>
                      <m:t>=22 </m:t>
                    </m:r>
                    <m:r>
                      <a:rPr lang="en-US" sz="150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500" dirty="0"/>
              </a:p>
            </p:txBody>
          </p:sp>
        </mc:Choice>
        <mc:Fallback xmlns="">
          <p:sp>
            <p:nvSpPr>
              <p:cNvPr id="16" name="Rounded 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6091" y="3661217"/>
                <a:ext cx="4093734" cy="2394810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 bwMode="auto">
          <a:xfrm>
            <a:off x="4585809" y="3673708"/>
            <a:ext cx="4093734" cy="2395728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pPr marL="0" marR="0" lvl="0" indent="0" defTabSz="45720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4" name="Text Placeholder 6"/>
          <p:cNvSpPr txBox="1">
            <a:spLocks/>
          </p:cNvSpPr>
          <p:nvPr/>
        </p:nvSpPr>
        <p:spPr>
          <a:xfrm>
            <a:off x="5891077" y="3477704"/>
            <a:ext cx="1403032" cy="30998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Optimization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Design of the Storage System</a:t>
            </a:r>
            <a:endParaRPr lang="en-US" i="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786220" y="5006168"/>
                <a:ext cx="3162917" cy="7935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𝑏𝑜𝑜𝑠𝑡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𝑠𝑡𝑜𝑟𝑒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𝑠𝑡𝑜𝑟𝑒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𝑏𝑜𝑜𝑠𝑡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𝐸𝑆𝑅</m:t>
                                  </m:r>
                                </m:sub>
                              </m:sSub>
                            </m:e>
                          </m:acc>
                          <m:r>
                            <a:rPr lang="en-US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15 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220" y="5006168"/>
                <a:ext cx="3162917" cy="79355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2"/>
          <p:cNvSpPr txBox="1">
            <a:spLocks/>
          </p:cNvSpPr>
          <p:nvPr/>
        </p:nvSpPr>
        <p:spPr>
          <a:xfrm>
            <a:off x="4746585" y="3970702"/>
            <a:ext cx="3502626" cy="156842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Times New Roman" pitchFamily="18" charset="0"/>
              <a:buChar char="►"/>
              <a:defRPr sz="1800">
                <a:solidFill>
                  <a:schemeClr val="tx1"/>
                </a:solidFill>
                <a:latin typeface="OfficinaSansBook" pitchFamily="2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Times New Roman" pitchFamily="18" charset="0"/>
              <a:buChar char="►"/>
              <a:defRPr sz="1800" b="1">
                <a:solidFill>
                  <a:srgbClr val="249DFF"/>
                </a:solidFill>
                <a:latin typeface="OfficinaSansBook" pitchFamily="2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OfficinaSansBold" pitchFamily="2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OfficinaSansBold" pitchFamily="2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OfficinaSansBold" pitchFamily="2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Ø"/>
              <a:tabLst>
                <a:tab pos="1074738" algn="l"/>
              </a:tabLst>
            </a:pPr>
            <a:r>
              <a:rPr lang="en-US" sz="1600" i="0" dirty="0" smtClean="0">
                <a:latin typeface="Calibri" panose="020F0502020204030204" pitchFamily="34" charset="0"/>
              </a:rPr>
              <a:t>Cost (CHF)</a:t>
            </a:r>
            <a:endParaRPr lang="en-US" sz="1600" i="0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algn="ctr">
              <a:buFont typeface="Wingdings" panose="05000000000000000000" pitchFamily="2" charset="2"/>
              <a:buChar char="Ø"/>
              <a:tabLst>
                <a:tab pos="1074738" algn="l"/>
              </a:tabLst>
            </a:pPr>
            <a:r>
              <a:rPr lang="en-US" sz="1600" i="0" dirty="0" smtClean="0">
                <a:latin typeface="Calibri" panose="020F0502020204030204" pitchFamily="34" charset="0"/>
              </a:rPr>
              <a:t>Volume (l)</a:t>
            </a:r>
          </a:p>
          <a:p>
            <a:pPr algn="ctr">
              <a:buFont typeface="Wingdings" panose="05000000000000000000" pitchFamily="2" charset="2"/>
              <a:buChar char="Ø"/>
              <a:tabLst>
                <a:tab pos="1074738" algn="l"/>
              </a:tabLst>
            </a:pPr>
            <a:r>
              <a:rPr lang="en-US" sz="1600" i="0" dirty="0" smtClean="0">
                <a:latin typeface="Calibri" panose="020F0502020204030204" pitchFamily="34" charset="0"/>
              </a:rPr>
              <a:t>Efficiency (%)</a:t>
            </a:r>
            <a:endParaRPr lang="en-US" sz="1600" i="0" dirty="0">
              <a:latin typeface="Calibri" panose="020F0502020204030204" pitchFamily="34" charset="0"/>
            </a:endParaRPr>
          </a:p>
        </p:txBody>
      </p:sp>
      <p:sp>
        <p:nvSpPr>
          <p:cNvPr id="18" name="Text Placeholder 6"/>
          <p:cNvSpPr txBox="1">
            <a:spLocks/>
          </p:cNvSpPr>
          <p:nvPr/>
        </p:nvSpPr>
        <p:spPr>
          <a:xfrm>
            <a:off x="1966152" y="3465212"/>
            <a:ext cx="881978" cy="34229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Design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15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189" y="888949"/>
            <a:ext cx="6637520" cy="3205987"/>
          </a:xfrm>
          <a:prstGeom prst="rect">
            <a:avLst/>
          </a:prstGeom>
        </p:spPr>
      </p:pic>
      <p:sp>
        <p:nvSpPr>
          <p:cNvPr id="3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Super Capacitor Optimization</a:t>
            </a:r>
            <a:endParaRPr lang="en-US" i="0" kern="0" dirty="0"/>
          </a:p>
        </p:txBody>
      </p:sp>
    </p:spTree>
    <p:extLst>
      <p:ext uri="{BB962C8B-B14F-4D97-AF65-F5344CB8AC3E}">
        <p14:creationId xmlns:p14="http://schemas.microsoft.com/office/powerpoint/2010/main" val="322215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189" y="888949"/>
            <a:ext cx="6637520" cy="3205987"/>
          </a:xfrm>
          <a:prstGeom prst="rect">
            <a:avLst/>
          </a:prstGeom>
        </p:spPr>
      </p:pic>
      <p:sp>
        <p:nvSpPr>
          <p:cNvPr id="3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Super Capacitor Optimization</a:t>
            </a:r>
            <a:endParaRPr lang="en-US" i="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3607156"/>
                  </p:ext>
                </p:extLst>
              </p:nvPr>
            </p:nvGraphicFramePr>
            <p:xfrm>
              <a:off x="3251197" y="4179608"/>
              <a:ext cx="2931887" cy="2078228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470015"/>
                    <a:gridCol w="1461872"/>
                  </a:tblGrid>
                  <a:tr h="22819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Nominal Case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Worst Case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22819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𝑡𝑜𝑡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100" smtClean="0">
                                  <a:latin typeface="Cambria Math" panose="02040503050406030204" pitchFamily="18" charset="0"/>
                                </a:rPr>
                                <m:t>3.88</m:t>
                              </m:r>
                            </m:oMath>
                          </a14:m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 F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𝑡𝑜𝑡</m:t>
                                  </m:r>
                                </m:sub>
                              </m:sSub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100" kern="1200" smtClean="0">
                                  <a:effectLst/>
                                  <a:latin typeface="Cambria Math" panose="02040503050406030204" pitchFamily="18" charset="0"/>
                                </a:rPr>
                                <m:t>2.72</m:t>
                              </m:r>
                            </m:oMath>
                          </a14:m>
                          <a:r>
                            <a:rPr lang="en-US" sz="1100" kern="1200" dirty="0" smtClean="0">
                              <a:effectLst/>
                              <a:latin typeface="Calibri" panose="020F0502020204030204" pitchFamily="34" charset="0"/>
                            </a:rPr>
                            <a:t> F</a:t>
                          </a:r>
                          <a:endParaRPr lang="en-US" sz="1100" kern="12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22819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110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100" b="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𝐸𝑆𝑅</m:t>
                                    </m:r>
                                  </m:sub>
                                </m:sSub>
                                <m:r>
                                  <a:rPr lang="de-CH" sz="11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1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18</m:t>
                                </m:r>
                                <m:r>
                                  <a:rPr lang="de-CH" sz="11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m:rPr>
                                    <m:nor/>
                                  </m:rPr>
                                  <a:rPr lang="de-CH" sz="1100" kern="1200">
                                    <a:effectLst/>
                                    <a:latin typeface="Calibri" panose="020F0502020204030204" pitchFamily="34" charset="0"/>
                                  </a:rPr>
                                  <m:t>m</m:t>
                                </m:r>
                                <m:r>
                                  <m:rPr>
                                    <m:nor/>
                                  </m:rPr>
                                  <a:rPr lang="en-US" sz="1100" kern="1200">
                                    <a:effectLst/>
                                    <a:latin typeface="Calibri" panose="020F0502020204030204" pitchFamily="34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1100" kern="1200" dirty="0">
                            <a:solidFill>
                              <a:schemeClr val="dk1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110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100" b="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𝐸𝑆𝑅</m:t>
                                    </m:r>
                                  </m:sub>
                                </m:sSub>
                                <m:r>
                                  <a:rPr lang="de-CH" sz="11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100" b="0" i="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  <m:r>
                                  <a:rPr lang="de-CH" sz="11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m:rPr>
                                    <m:nor/>
                                  </m:rPr>
                                  <a:rPr lang="de-CH" sz="1100" kern="1200">
                                    <a:effectLst/>
                                    <a:latin typeface="Calibri" panose="020F0502020204030204" pitchFamily="34" charset="0"/>
                                  </a:rPr>
                                  <m:t>m</m:t>
                                </m:r>
                                <m:r>
                                  <m:rPr>
                                    <m:nor/>
                                  </m:rPr>
                                  <a:rPr lang="en-US" sz="1100" kern="1200">
                                    <a:effectLst/>
                                    <a:latin typeface="Calibri" panose="020F0502020204030204" pitchFamily="34" charset="0"/>
                                  </a:rPr>
                                  <m:t>Ω</m:t>
                                </m:r>
                              </m:oMath>
                            </m:oMathPara>
                          </a14:m>
                          <a:endParaRPr lang="en-US" sz="1100" kern="12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22819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100" b="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  <m:r>
                                  <a:rPr lang="en-US" sz="11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=1120.32</m:t>
                                </m:r>
                                <m:r>
                                  <m:rPr>
                                    <m:nor/>
                                  </m:rPr>
                                  <a:rPr lang="en-US" sz="1100" kern="1200">
                                    <a:effectLst/>
                                    <a:latin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100" kern="1200">
                                    <a:effectLst/>
                                    <a:latin typeface="Calibri" panose="020F0502020204030204" pitchFamily="34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1100" kern="12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100" b="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  <m:r>
                                  <a:rPr lang="en-US" sz="11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1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783.36</m:t>
                                </m:r>
                                <m:r>
                                  <m:rPr>
                                    <m:nor/>
                                  </m:rPr>
                                  <a:rPr lang="en-US" sz="1100" kern="1200">
                                    <a:effectLst/>
                                    <a:latin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100" kern="1200">
                                    <a:effectLst/>
                                    <a:latin typeface="Calibri" panose="020F0502020204030204" pitchFamily="34" charset="0"/>
                                  </a:rPr>
                                  <m:t>J</m:t>
                                </m:r>
                              </m:oMath>
                            </m:oMathPara>
                          </a14:m>
                          <a:endParaRPr lang="en-US" sz="1100" kern="12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239832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10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𝑎𝑣</m:t>
                                  </m:r>
                                </m:sub>
                              </m:sSub>
                              <m:r>
                                <a:rPr lang="en-US" sz="1100" b="0" i="1" kern="1200" smtClean="0">
                                  <a:effectLst/>
                                  <a:latin typeface="Cambria Math" panose="02040503050406030204" pitchFamily="18" charset="0"/>
                                </a:rPr>
                                <m:t>=840.24</m:t>
                              </m:r>
                            </m:oMath>
                          </a14:m>
                          <a:r>
                            <a:rPr lang="en-US" sz="1100" kern="1200" dirty="0" smtClean="0">
                              <a:effectLst/>
                              <a:latin typeface="Calibri" panose="020F0502020204030204" pitchFamily="34" charset="0"/>
                            </a:rPr>
                            <a:t> J</a:t>
                          </a:r>
                          <a:endParaRPr lang="en-US" sz="1100" kern="12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1100" b="0" i="1" kern="12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𝑎𝑣</m:t>
                                  </m:r>
                                </m:sub>
                              </m:sSub>
                              <m:r>
                                <a:rPr lang="en-US" sz="1100" b="0" i="1" kern="1200" smtClean="0">
                                  <a:effectLst/>
                                  <a:latin typeface="Cambria Math" panose="02040503050406030204" pitchFamily="18" charset="0"/>
                                </a:rPr>
                                <m:t>=587.52</m:t>
                              </m:r>
                            </m:oMath>
                          </a14:m>
                          <a:r>
                            <a:rPr lang="en-US" sz="1100" kern="1200" dirty="0" smtClean="0">
                              <a:effectLst/>
                              <a:latin typeface="Calibri" panose="020F0502020204030204" pitchFamily="34" charset="0"/>
                            </a:rPr>
                            <a:t> J</a:t>
                          </a:r>
                          <a:endParaRPr lang="en-US" sz="1100" kern="12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239832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100" b="0" i="0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cb</m:t>
                                    </m:r>
                                    <m:r>
                                      <a:rPr lang="en-US" sz="1100" b="0" i="0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100" b="0" i="0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after</m:t>
                                    </m:r>
                                  </m:sub>
                                </m:sSub>
                                <m:r>
                                  <a:rPr lang="en-US" sz="11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=16.25</m:t>
                                </m:r>
                                <m:r>
                                  <m:rPr>
                                    <m:nor/>
                                  </m:rPr>
                                  <a:rPr lang="en-US" sz="1100" kern="1200">
                                    <a:effectLst/>
                                    <a:latin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100" kern="1200">
                                    <a:effectLst/>
                                    <a:latin typeface="Calibri" panose="020F0502020204030204" pitchFamily="34" charset="0"/>
                                  </a:rPr>
                                  <m:t>V</m:t>
                                </m:r>
                              </m:oMath>
                            </m:oMathPara>
                          </a14:m>
                          <a:endParaRPr lang="en-US" sz="1100" kern="1200" dirty="0">
                            <a:solidFill>
                              <a:schemeClr val="dk1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100" b="0" i="0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100" b="0" i="0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cb</m:t>
                                    </m:r>
                                    <m:r>
                                      <a:rPr lang="en-US" sz="1100" b="0" i="0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100" b="0" i="0" kern="12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after</m:t>
                                    </m:r>
                                  </m:sub>
                                </m:sSub>
                                <m:r>
                                  <a:rPr lang="en-US" sz="11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=11.43</m:t>
                                </m:r>
                                <m:r>
                                  <m:rPr>
                                    <m:nor/>
                                  </m:rPr>
                                  <a:rPr lang="en-US" sz="1100" kern="1200">
                                    <a:effectLst/>
                                    <a:latin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100" kern="1200">
                                    <a:effectLst/>
                                    <a:latin typeface="Calibri" panose="020F0502020204030204" pitchFamily="34" charset="0"/>
                                  </a:rPr>
                                  <m:t>V</m:t>
                                </m:r>
                              </m:oMath>
                            </m:oMathPara>
                          </a14:m>
                          <a:endParaRPr lang="en-US" sz="1100" kern="12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239832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sz="11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US" sz="11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=89.72%</m:t>
                                </m:r>
                              </m:oMath>
                            </m:oMathPara>
                          </a14:m>
                          <a:endParaRPr lang="en-US" sz="1100" kern="1200" dirty="0">
                            <a:solidFill>
                              <a:schemeClr val="dk1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sz="11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  <m:r>
                                  <a:rPr lang="en-US" sz="1100" i="1" kern="120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n-US" sz="11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sz="1100" b="0" i="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100" kern="1200">
                                    <a:effectLst/>
                                    <a:latin typeface="Cambria Math" panose="02040503050406030204" pitchFamily="18" charset="0"/>
                                  </a:rPr>
                                  <m:t>%</m:t>
                                </m:r>
                              </m:oMath>
                            </m:oMathPara>
                          </a14:m>
                          <a:endParaRPr lang="en-US" sz="1100" kern="1200" dirty="0">
                            <a:solidFill>
                              <a:schemeClr val="dk1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  <a:tr h="239832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𝑐h</m:t>
                                  </m:r>
                                </m:sub>
                              </m:sSub>
                              <m:r>
                                <a:rPr lang="en-US" sz="11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=311</m:t>
                              </m:r>
                            </m:oMath>
                          </a14:m>
                          <a:r>
                            <a:rPr lang="en-US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s</a:t>
                          </a:r>
                          <a:endParaRPr lang="en-US" sz="1100" kern="1200" dirty="0">
                            <a:solidFill>
                              <a:schemeClr val="dk1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1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𝑐h</m:t>
                                  </m:r>
                                </m:sub>
                              </m:sSub>
                              <m:r>
                                <a:rPr lang="en-US" sz="11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=218</m:t>
                              </m:r>
                            </m:oMath>
                          </a14:m>
                          <a:r>
                            <a:rPr lang="en-US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s</a:t>
                          </a:r>
                          <a:endParaRPr lang="en-US" sz="1100" kern="1200" dirty="0">
                            <a:solidFill>
                              <a:schemeClr val="dk1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3607156"/>
                  </p:ext>
                </p:extLst>
              </p:nvPr>
            </p:nvGraphicFramePr>
            <p:xfrm>
              <a:off x="3251197" y="4179608"/>
              <a:ext cx="2931887" cy="2078228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470015"/>
                    <a:gridCol w="1461872"/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Nominal Case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Worst Case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13" t="-104762" r="-100826" b="-6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250" t="-104762" r="-1667" b="-628571"/>
                          </a:stretch>
                        </a:blip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13" t="-200000" r="-100826" b="-5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250" t="-200000" r="-1667" b="-513953"/>
                          </a:stretch>
                        </a:blip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13" t="-300000" r="-100826" b="-4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250" t="-300000" r="-1667" b="-413953"/>
                          </a:stretch>
                        </a:blip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13" t="-409524" r="-100826" b="-3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250" t="-409524" r="-1667" b="-323810"/>
                          </a:stretch>
                        </a:blipFill>
                      </a:tcPr>
                    </a:tc>
                  </a:tr>
                  <a:tr h="2646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13" t="-486364" r="-100826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250" t="-486364" r="-1667" b="-209091"/>
                          </a:stretch>
                        </a:blip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13" t="-614286" r="-100826" b="-1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250" t="-614286" r="-1667" b="-119048"/>
                          </a:stretch>
                        </a:blip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13" t="-697674" r="-100826" b="-16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250" t="-697674" r="-1667" b="-16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1978047"/>
                  </p:ext>
                </p:extLst>
              </p:nvPr>
            </p:nvGraphicFramePr>
            <p:xfrm>
              <a:off x="508000" y="4252684"/>
              <a:ext cx="2293257" cy="17240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7807"/>
                    <a:gridCol w="1365450"/>
                  </a:tblGrid>
                  <a:tr h="28716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Eaton </a:t>
                          </a:r>
                          <a:r>
                            <a:rPr lang="en-US" sz="1100" b="1" kern="1200" dirty="0" err="1" smtClean="0">
                              <a:solidFill>
                                <a:schemeClr val="lt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Bussmann</a:t>
                          </a:r>
                          <a:endParaRPr lang="en-US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r>
                            <a:rPr lang="en-US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HV1245-2R7356-R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256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Price (CHF)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6.84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CHF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256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C</a:t>
                          </a:r>
                          <a:r>
                            <a:rPr lang="en-US" sz="1100" baseline="0" dirty="0" smtClean="0">
                              <a:latin typeface="Calibri" panose="020F0502020204030204" pitchFamily="34" charset="0"/>
                            </a:rPr>
                            <a:t> (F)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35</a:t>
                          </a:r>
                          <a:r>
                            <a:rPr lang="en-US" sz="1100" baseline="0" dirty="0" smtClean="0">
                              <a:latin typeface="Calibri" panose="020F0502020204030204" pitchFamily="34" charset="0"/>
                            </a:rPr>
                            <a:t> F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256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Voltage (V)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2.7</a:t>
                          </a:r>
                          <a:r>
                            <a:rPr lang="en-US" sz="1100" baseline="0" dirty="0" smtClean="0">
                              <a:latin typeface="Calibri" panose="020F0502020204030204" pitchFamily="34" charset="0"/>
                            </a:rPr>
                            <a:t> V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25607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𝐸𝑆𝑅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 m</a:t>
                          </a:r>
                          <a:r>
                            <a:rPr lang="el-GR" sz="1100" dirty="0" smtClean="0">
                              <a:latin typeface="Calibri" panose="020F0502020204030204" pitchFamily="34" charset="0"/>
                            </a:rPr>
                            <a:t>Ω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20 m</a:t>
                          </a:r>
                          <a:r>
                            <a:rPr lang="el-GR" sz="1100" dirty="0" smtClean="0">
                              <a:latin typeface="Calibri" panose="020F0502020204030204" pitchFamily="34" charset="0"/>
                            </a:rPr>
                            <a:t>Ω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2560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Volume (l)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5.5 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1978047"/>
                  </p:ext>
                </p:extLst>
              </p:nvPr>
            </p:nvGraphicFramePr>
            <p:xfrm>
              <a:off x="508000" y="4252684"/>
              <a:ext cx="2293257" cy="17240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7807"/>
                    <a:gridCol w="1365450"/>
                  </a:tblGrid>
                  <a:tr h="42672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Eaton </a:t>
                          </a:r>
                          <a:r>
                            <a:rPr lang="en-US" sz="1100" b="1" kern="1200" dirty="0" err="1" smtClean="0">
                              <a:solidFill>
                                <a:schemeClr val="lt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Bussmann</a:t>
                          </a:r>
                          <a:endParaRPr lang="en-US" sz="1100" b="1" kern="1200" dirty="0" smtClean="0">
                            <a:solidFill>
                              <a:schemeClr val="lt1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r>
                            <a:rPr lang="en-US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HV1245-2R7356-R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Price (CHF)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68750" t="-165116" r="-1786" b="-411628"/>
                          </a:stretch>
                        </a:blipFill>
                      </a:tcPr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C</a:t>
                          </a:r>
                          <a:r>
                            <a:rPr lang="en-US" sz="1100" baseline="0" dirty="0" smtClean="0">
                              <a:latin typeface="Calibri" panose="020F0502020204030204" pitchFamily="34" charset="0"/>
                            </a:rPr>
                            <a:t> (F)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35</a:t>
                          </a:r>
                          <a:r>
                            <a:rPr lang="en-US" sz="1100" baseline="0" dirty="0" smtClean="0">
                              <a:latin typeface="Calibri" panose="020F0502020204030204" pitchFamily="34" charset="0"/>
                            </a:rPr>
                            <a:t> F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Voltage (V)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2.7</a:t>
                          </a:r>
                          <a:r>
                            <a:rPr lang="en-US" sz="1100" baseline="0" dirty="0" smtClean="0">
                              <a:latin typeface="Calibri" panose="020F0502020204030204" pitchFamily="34" charset="0"/>
                            </a:rPr>
                            <a:t> V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654" t="-462791" r="-149020" b="-1139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20 m</a:t>
                          </a:r>
                          <a:r>
                            <a:rPr lang="el-GR" sz="1100" dirty="0" smtClean="0">
                              <a:latin typeface="Calibri" panose="020F0502020204030204" pitchFamily="34" charset="0"/>
                            </a:rPr>
                            <a:t>Ω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2609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Volume (l)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68750" t="-562791" r="-1786" b="-1395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1061562"/>
                  </p:ext>
                </p:extLst>
              </p:nvPr>
            </p:nvGraphicFramePr>
            <p:xfrm>
              <a:off x="6567716" y="4449576"/>
              <a:ext cx="2285999" cy="13043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4871"/>
                    <a:gridCol w="1361128"/>
                  </a:tblGrid>
                  <a:tr h="3258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latin typeface="Calibri" panose="020F0502020204030204" pitchFamily="34" charset="0"/>
                            </a:rPr>
                            <a:t>Nr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3261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Price (CHF)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6.84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∙</m:t>
                              </m:r>
                              <m:r>
                                <a:rPr lang="en-US" sz="11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 = 61.56 CHF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3261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Voltage (V)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2.7</a:t>
                          </a:r>
                          <a:r>
                            <a:rPr lang="en-US" sz="1100" baseline="0" dirty="0" smtClean="0">
                              <a:latin typeface="Calibri" panose="020F0502020204030204" pitchFamily="34" charset="0"/>
                            </a:rPr>
                            <a:t> V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∙</m:t>
                              </m:r>
                              <m:r>
                                <a:rPr lang="en-US" sz="1100" b="0" i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100" kern="1200" dirty="0" smtClean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 = 24.3 V 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3261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Volume (l)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0.05</a:t>
                          </a:r>
                          <a:r>
                            <a:rPr lang="en-US" sz="1100" baseline="0" dirty="0" smtClean="0">
                              <a:latin typeface="Calibri" panose="020F0502020204030204" pitchFamily="34" charset="0"/>
                            </a:rPr>
                            <a:t> l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1061562"/>
                  </p:ext>
                </p:extLst>
              </p:nvPr>
            </p:nvGraphicFramePr>
            <p:xfrm>
              <a:off x="6567716" y="4449576"/>
              <a:ext cx="2285999" cy="13043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24871"/>
                    <a:gridCol w="1361128"/>
                  </a:tblGrid>
                  <a:tr h="3258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err="1" smtClean="0">
                              <a:latin typeface="Calibri" panose="020F0502020204030204" pitchFamily="34" charset="0"/>
                            </a:rPr>
                            <a:t>Nr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b="1" kern="1200" dirty="0" smtClean="0">
                              <a:solidFill>
                                <a:schemeClr val="lt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9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3261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Price (CHF)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8304" t="-103774" r="-1786" b="-207547"/>
                          </a:stretch>
                        </a:blipFill>
                      </a:tcPr>
                    </a:tc>
                  </a:tr>
                  <a:tr h="3261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Voltage (V)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8304" t="-200000" r="-1786" b="-103704"/>
                          </a:stretch>
                        </a:blipFill>
                      </a:tcPr>
                    </a:tc>
                  </a:tr>
                  <a:tr h="3261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Volume (l)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dirty="0" smtClean="0">
                              <a:latin typeface="Calibri" panose="020F0502020204030204" pitchFamily="34" charset="0"/>
                            </a:rPr>
                            <a:t>0.05</a:t>
                          </a:r>
                          <a:r>
                            <a:rPr lang="en-US" sz="1100" baseline="0" dirty="0" smtClean="0">
                              <a:latin typeface="Calibri" panose="020F0502020204030204" pitchFamily="34" charset="0"/>
                            </a:rPr>
                            <a:t> l</a:t>
                          </a:r>
                          <a:endParaRPr lang="en-US" sz="11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455" y="1379095"/>
            <a:ext cx="760751" cy="76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0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463751" y="3965059"/>
            <a:ext cx="2821889" cy="2110273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pPr marL="0" marR="0" lvl="0" indent="0" defTabSz="45720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1154682" y="3737042"/>
            <a:ext cx="1378656" cy="34028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Requirements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"/>
              <p:cNvSpPr txBox="1">
                <a:spLocks/>
              </p:cNvSpPr>
              <p:nvPr/>
            </p:nvSpPr>
            <p:spPr>
              <a:xfrm>
                <a:off x="464948" y="4159632"/>
                <a:ext cx="2867187" cy="1568426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75000"/>
                  <a:buFont typeface="Times New Roman" pitchFamily="18" charset="0"/>
                  <a:buChar char="►"/>
                  <a:defRPr sz="1800">
                    <a:solidFill>
                      <a:schemeClr val="tx1"/>
                    </a:solidFill>
                    <a:latin typeface="OfficinaSansBook" pitchFamily="2" charset="0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75000"/>
                  <a:buFont typeface="Times New Roman" pitchFamily="18" charset="0"/>
                  <a:buChar char="►"/>
                  <a:defRPr sz="1800" b="1">
                    <a:solidFill>
                      <a:srgbClr val="249DFF"/>
                    </a:solidFill>
                    <a:latin typeface="OfficinaSansBook" pitchFamily="2" charset="0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1500">
                    <a:solidFill>
                      <a:schemeClr val="tx1"/>
                    </a:solidFill>
                    <a:latin typeface="OfficinaSansBold" pitchFamily="2" charset="0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500">
                    <a:solidFill>
                      <a:schemeClr val="tx1"/>
                    </a:solidFill>
                    <a:latin typeface="OfficinaSansBold" pitchFamily="2" charset="0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500">
                    <a:solidFill>
                      <a:schemeClr val="tx1"/>
                    </a:solidFill>
                    <a:latin typeface="OfficinaSansBold" pitchFamily="2" charset="0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Ø"/>
                  <a:tabLst>
                    <a:tab pos="1074738" algn="l"/>
                  </a:tabLst>
                </a:pPr>
                <a:r>
                  <a:rPr lang="en-US" sz="1600" i="0" dirty="0" smtClean="0">
                    <a:latin typeface="Calibri" panose="020F0502020204030204" pitchFamily="34" charset="0"/>
                  </a:rPr>
                  <a:t>Operation in CCM</a:t>
                </a:r>
                <a:endParaRPr lang="en-US" sz="1600" i="0" dirty="0" smtClean="0">
                  <a:solidFill>
                    <a:srgbClr val="FF0000"/>
                  </a:solidFill>
                  <a:latin typeface="Calibri" panose="020F0502020204030204" pitchFamily="34" charset="0"/>
                </a:endParaRPr>
              </a:p>
              <a:p>
                <a:pPr>
                  <a:buFont typeface="Wingdings" panose="05000000000000000000" pitchFamily="2" charset="2"/>
                  <a:buChar char="Ø"/>
                  <a:tabLst>
                    <a:tab pos="10747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≤±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20%∙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</m:oMath>
                </a14:m>
                <a:endParaRPr lang="en-US" sz="1600" b="0" i="0" dirty="0" smtClean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  <a:tabLst>
                    <a:tab pos="10747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𝑏𝑢𝑠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±10%∙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24 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600" b="0" i="1" dirty="0" smtClean="0">
                  <a:latin typeface="Cambria Math" panose="020405030504060302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  <a:tabLst>
                    <a:tab pos="10747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600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𝑏𝑜𝑜𝑠𝑡</m:t>
                            </m:r>
                          </m:sub>
                        </m:sSub>
                      </m:den>
                    </m:f>
                  </m:oMath>
                </a14:m>
                <a:endParaRPr lang="en-US" sz="1600" i="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48" y="4159632"/>
                <a:ext cx="2867187" cy="1568426"/>
              </a:xfrm>
              <a:prstGeom prst="rect">
                <a:avLst/>
              </a:prstGeom>
              <a:blipFill rotWithShape="0">
                <a:blip r:embed="rId2"/>
                <a:stretch>
                  <a:fillRect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 bwMode="auto">
              <a:xfrm>
                <a:off x="6211042" y="3947995"/>
                <a:ext cx="2700485" cy="2110273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pPr>
                  <a:tabLst>
                    <a:tab pos="1074738" algn="l"/>
                  </a:tabLst>
                </a:pPr>
                <a:endParaRPr lang="en-US" dirty="0" smtClean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  <a:tabLst>
                    <a:tab pos="1074738" algn="l"/>
                  </a:tabLst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12 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≤24 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i="0" dirty="0" smtClean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  <a:tabLst>
                    <a:tab pos="1074738" algn="l"/>
                  </a:tabLst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.48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  <a:tabLst>
                    <a:tab pos="10747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≤3.13 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i="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  <a:tabLst>
                    <a:tab pos="1074738" algn="l"/>
                  </a:tabLst>
                </a:pPr>
                <a:endParaRPr lang="en-US" b="0" i="0" dirty="0" smtClean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  <a:tabLst>
                    <a:tab pos="10747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i="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11042" y="3947995"/>
                <a:ext cx="2700485" cy="2110273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6"/>
          <p:cNvSpPr txBox="1">
            <a:spLocks/>
          </p:cNvSpPr>
          <p:nvPr/>
        </p:nvSpPr>
        <p:spPr>
          <a:xfrm>
            <a:off x="6979461" y="3735476"/>
            <a:ext cx="1265635" cy="34159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Storage Unit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 bwMode="auto">
              <a:xfrm>
                <a:off x="3542750" y="3944394"/>
                <a:ext cx="2465428" cy="2110273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pPr>
                  <a:tabLst>
                    <a:tab pos="1074738" algn="l"/>
                  </a:tabLst>
                </a:pPr>
                <a:endParaRPr lang="en-US" dirty="0" smtClean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  <a:tabLst>
                    <a:tab pos="1074738" algn="l"/>
                  </a:tabLs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21.6 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26.4 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b="0" i="0" dirty="0" smtClean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  <a:tabLst>
                    <a:tab pos="10747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36.25 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1.25 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</m:eqArr>
                      </m:e>
                    </m:d>
                  </m:oMath>
                </a14:m>
                <a:endParaRPr lang="en-US" i="0" dirty="0" smtClean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  <a:tabLst>
                    <a:tab pos="1074738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1.5 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0.05 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eqArr>
                      </m:e>
                    </m:d>
                  </m:oMath>
                </a14:m>
                <a:endParaRPr lang="en-US" i="0" dirty="0" smtClean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>
                  <a:tabLst>
                    <a:tab pos="1074738" algn="l"/>
                  </a:tabLst>
                </a:pPr>
                <a:endParaRPr lang="en-US" i="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>
                  <a:tabLst>
                    <a:tab pos="1074738" algn="l"/>
                  </a:tabLst>
                </a:pPr>
                <a:endParaRPr lang="en-US" i="0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2750" y="3944394"/>
                <a:ext cx="2465428" cy="2110273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4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6"/>
          <p:cNvSpPr txBox="1">
            <a:spLocks/>
          </p:cNvSpPr>
          <p:nvPr/>
        </p:nvSpPr>
        <p:spPr>
          <a:xfrm>
            <a:off x="4514168" y="3763377"/>
            <a:ext cx="539802" cy="23569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Bus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05" y="610328"/>
            <a:ext cx="6193536" cy="3169920"/>
          </a:xfrm>
          <a:prstGeom prst="rect">
            <a:avLst/>
          </a:prstGeom>
        </p:spPr>
      </p:pic>
      <p:sp>
        <p:nvSpPr>
          <p:cNvPr id="3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Analysis of the Energy Storage Unit</a:t>
            </a:r>
            <a:endParaRPr lang="en-US" i="0" kern="0" dirty="0"/>
          </a:p>
        </p:txBody>
      </p:sp>
    </p:spTree>
    <p:extLst>
      <p:ext uri="{BB962C8B-B14F-4D97-AF65-F5344CB8AC3E}">
        <p14:creationId xmlns:p14="http://schemas.microsoft.com/office/powerpoint/2010/main" val="21420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964" y="1057547"/>
            <a:ext cx="5517019" cy="2195319"/>
          </a:xfrm>
          <a:prstGeom prst="rect">
            <a:avLst/>
          </a:prstGeo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Inductor Optimization (1)</a:t>
            </a:r>
            <a:endParaRPr lang="en-US" i="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 bwMode="auto">
              <a:xfrm>
                <a:off x="666427" y="3412168"/>
                <a:ext cx="3316638" cy="2185260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endParaRPr lang="en-US" sz="1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20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20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l-GR" sz="12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l-GR" sz="120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l-GR" sz="12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2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l-GR" sz="12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120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1400" dirty="0" smtClean="0"/>
              </a:p>
              <a:p>
                <a:endParaRPr lang="en-US" sz="1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1200" b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1200" b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𝟐𝟒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1" i="0" smtClean="0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den>
                          </m:f>
                          <m:r>
                            <a:rPr lang="en-US" sz="1200" b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num>
                        <m:den>
                          <m:r>
                            <a:rPr lang="en-US" sz="1200" b="1">
                              <a:latin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sz="1200" b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 smtClean="0"/>
              </a:p>
              <a:p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𝑜𝑟𝑠𝑡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𝑐𝑎𝑠𝑒</m:t>
                          </m:r>
                        </m:e>
                      </m:groupCh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6427" y="3412168"/>
                <a:ext cx="3316638" cy="2185260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5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6"/>
          <p:cNvSpPr txBox="1">
            <a:spLocks/>
          </p:cNvSpPr>
          <p:nvPr/>
        </p:nvSpPr>
        <p:spPr>
          <a:xfrm>
            <a:off x="1526644" y="3180628"/>
            <a:ext cx="1573022" cy="3235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Inductor Design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67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964" y="1057547"/>
            <a:ext cx="5517019" cy="2195319"/>
          </a:xfrm>
          <a:prstGeom prst="rect">
            <a:avLst/>
          </a:prstGeo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Inductor Optimization (1)</a:t>
            </a:r>
            <a:endParaRPr lang="en-US" i="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 bwMode="auto">
              <a:xfrm>
                <a:off x="666427" y="3412168"/>
                <a:ext cx="3316638" cy="2185260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endParaRPr lang="en-US" sz="1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20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20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l-GR" sz="12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l-GR" sz="120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l-GR" sz="12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2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l-GR" sz="12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120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1400" dirty="0" smtClean="0"/>
              </a:p>
              <a:p>
                <a:endParaRPr lang="en-US" sz="1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1200" b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1200" b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𝟐𝟒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1" i="0" smtClean="0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den>
                          </m:f>
                          <m:r>
                            <a:rPr lang="en-US" sz="1200" b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num>
                        <m:den>
                          <m:r>
                            <a:rPr lang="en-US" sz="1200" b="1">
                              <a:latin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sz="1200" b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 smtClean="0"/>
              </a:p>
              <a:p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𝑜𝑟𝑠𝑡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𝑐𝑎𝑠𝑒</m:t>
                          </m:r>
                        </m:e>
                      </m:groupCh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6427" y="3412168"/>
                <a:ext cx="3316638" cy="2185260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5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 bwMode="auto">
              <a:xfrm>
                <a:off x="5250139" y="3376082"/>
                <a:ext cx="3320424" cy="2236844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boost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 smtClean="0"/>
              </a:p>
              <a:p>
                <a:endParaRPr lang="en-US" sz="1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𝒍𝒐𝒔𝒔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CH" sz="1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de-CH" sz="1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𝑪𝒃</m:t>
                          </m:r>
                        </m:sub>
                      </m:sSub>
                      <m:r>
                        <a:rPr lang="de-CH" sz="1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𝑳𝒃</m:t>
                          </m:r>
                        </m:sub>
                      </m:sSub>
                    </m:oMath>
                  </m:oMathPara>
                </a14:m>
                <a:endParaRPr lang="en-US" sz="1400" b="1" dirty="0" smtClean="0"/>
              </a:p>
              <a:p>
                <a:endParaRPr lang="en-US" sz="1400" b="1" dirty="0" smtClean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1400" b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𝐺𝑎𝑡𝑒</m:t>
                        </m:r>
                        <m:r>
                          <a:rPr lang="en-US" sz="1400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1400" b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sz="1400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1400" b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𝐶𝑂𝑆𝑆</m:t>
                        </m:r>
                      </m:sub>
                    </m:sSub>
                    <m:r>
                      <a:rPr lang="en-US" sz="1400" b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𝑐𝑜𝑛𝑑</m:t>
                        </m:r>
                        <m:r>
                          <a:rPr lang="en-US" sz="1400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sz="1400" dirty="0" smtClean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𝐶𝑏</m:t>
                        </m:r>
                      </m:sub>
                    </m:sSub>
                    <m:r>
                      <a:rPr lang="en-US" sz="1400" b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𝑒𝑠𝑟</m:t>
                        </m:r>
                        <m:r>
                          <a:rPr lang="en-US" sz="1400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𝐶𝑏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𝐿𝑏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𝐶𝑜𝑟𝑒</m:t>
                        </m:r>
                        <m:r>
                          <a:rPr lang="en-US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>
                            <a:latin typeface="Cambria Math" panose="02040503050406030204" pitchFamily="18" charset="0"/>
                          </a:rPr>
                          <m:t>𝐿𝑏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𝐶𝑢</m:t>
                        </m:r>
                        <m:r>
                          <a:rPr lang="en-US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>
                            <a:latin typeface="Cambria Math" panose="02040503050406030204" pitchFamily="18" charset="0"/>
                          </a:rPr>
                          <m:t>𝐿𝑏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0139" y="3376082"/>
                <a:ext cx="3320424" cy="2236844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6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6"/>
          <p:cNvSpPr txBox="1">
            <a:spLocks/>
          </p:cNvSpPr>
          <p:nvPr/>
        </p:nvSpPr>
        <p:spPr>
          <a:xfrm>
            <a:off x="1526644" y="3180628"/>
            <a:ext cx="1573022" cy="3235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Inductor Design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5956571" y="3148063"/>
            <a:ext cx="2025056" cy="32609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Efficiency of the ESU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294" y="1183832"/>
            <a:ext cx="3817922" cy="18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964" y="1057547"/>
            <a:ext cx="5517019" cy="2195319"/>
          </a:xfrm>
          <a:prstGeom prst="rect">
            <a:avLst/>
          </a:prstGeom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Inductor Optimization (1)</a:t>
            </a:r>
            <a:endParaRPr lang="en-US" i="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 bwMode="auto">
              <a:xfrm>
                <a:off x="666427" y="3412168"/>
                <a:ext cx="3316638" cy="2185260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endParaRPr lang="en-US" sz="1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𝑑𝑖</m:t>
                          </m:r>
                        </m:num>
                        <m:den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20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1200"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200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l-GR" sz="12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l-GR" sz="120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l-GR" sz="12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2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l-GR" sz="120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120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1400" dirty="0" smtClean="0"/>
              </a:p>
              <a:p>
                <a:endParaRPr lang="en-US" sz="1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1200" b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1200" b="1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𝟐𝟒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1" i="0" smtClean="0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den>
                          </m:f>
                          <m:r>
                            <a:rPr lang="en-US" sz="1200" b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num>
                        <m:den>
                          <m:r>
                            <a:rPr lang="en-US" sz="1200" b="1">
                              <a:latin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sz="1200" b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200" b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1200" b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 smtClean="0"/>
              </a:p>
              <a:p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𝑜𝑟𝑠𝑡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𝑐𝑎𝑠𝑒</m:t>
                          </m:r>
                        </m:e>
                      </m:groupCh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=16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6427" y="3412168"/>
                <a:ext cx="3316638" cy="2185260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5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 bwMode="auto">
              <a:xfrm>
                <a:off x="5250139" y="3376082"/>
                <a:ext cx="3320424" cy="2236844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boost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 smtClean="0"/>
              </a:p>
              <a:p>
                <a:endParaRPr lang="en-US" sz="1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𝒍𝒐𝒔𝒔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CH" sz="1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de-CH" sz="1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𝑪𝒃</m:t>
                          </m:r>
                        </m:sub>
                      </m:sSub>
                      <m:r>
                        <a:rPr lang="de-CH" sz="1400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𝑳𝒃</m:t>
                          </m:r>
                        </m:sub>
                      </m:sSub>
                    </m:oMath>
                  </m:oMathPara>
                </a14:m>
                <a:endParaRPr lang="en-US" sz="1400" b="1" dirty="0" smtClean="0"/>
              </a:p>
              <a:p>
                <a:endParaRPr lang="en-US" sz="1400" b="1" dirty="0" smtClean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1400" b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𝐺𝑎𝑡𝑒</m:t>
                        </m:r>
                        <m:r>
                          <a:rPr lang="en-US" sz="1400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1400" b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sz="1400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1400" b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𝐶𝑂𝑆𝑆</m:t>
                        </m:r>
                      </m:sub>
                    </m:sSub>
                    <m:r>
                      <a:rPr lang="en-US" sz="1400" b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𝑐𝑜𝑛𝑑</m:t>
                        </m:r>
                        <m:r>
                          <a:rPr lang="en-US" sz="1400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sz="1400" dirty="0" smtClean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𝐶𝑏</m:t>
                        </m:r>
                      </m:sub>
                    </m:sSub>
                    <m:r>
                      <a:rPr lang="en-US" sz="1400" b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𝑒𝑠𝑟</m:t>
                        </m:r>
                        <m:r>
                          <a:rPr lang="en-US" sz="1400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>
                            <a:latin typeface="Cambria Math" panose="02040503050406030204" pitchFamily="18" charset="0"/>
                          </a:rPr>
                          <m:t>𝐶𝑏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𝐿𝑏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𝐶𝑜𝑟𝑒</m:t>
                        </m:r>
                        <m:r>
                          <a:rPr lang="en-US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>
                            <a:latin typeface="Cambria Math" panose="02040503050406030204" pitchFamily="18" charset="0"/>
                          </a:rPr>
                          <m:t>𝐿𝑏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𝐶𝑢</m:t>
                        </m:r>
                        <m:r>
                          <a:rPr lang="en-US" sz="1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>
                            <a:latin typeface="Cambria Math" panose="02040503050406030204" pitchFamily="18" charset="0"/>
                          </a:rPr>
                          <m:t>𝐿𝑏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50139" y="3376082"/>
                <a:ext cx="3320424" cy="2236844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6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6"/>
          <p:cNvSpPr txBox="1">
            <a:spLocks/>
          </p:cNvSpPr>
          <p:nvPr/>
        </p:nvSpPr>
        <p:spPr>
          <a:xfrm>
            <a:off x="1526644" y="3180628"/>
            <a:ext cx="1573022" cy="3235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Inductor Design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5956571" y="3148063"/>
            <a:ext cx="2025056" cy="32609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Efficiency of the ESU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294" y="1183832"/>
            <a:ext cx="3817922" cy="1874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 bwMode="auto">
              <a:xfrm>
                <a:off x="3352165" y="5786202"/>
                <a:ext cx="2419048" cy="404735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𝟐𝟑𝟕</m:t>
                      </m:r>
                      <m:r>
                        <a:rPr lang="el-GR" b="1" i="1" smtClean="0">
                          <a:latin typeface="Cambria Math" panose="02040503050406030204" pitchFamily="18" charset="0"/>
                        </a:rPr>
                        <m:t>𝝁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𝒌𝑯𝒛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165" y="5786202"/>
                <a:ext cx="2419048" cy="404735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8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-Right-Up Arrow 10"/>
          <p:cNvSpPr/>
          <p:nvPr/>
        </p:nvSpPr>
        <p:spPr bwMode="auto">
          <a:xfrm rot="10800000">
            <a:off x="4137283" y="4811842"/>
            <a:ext cx="989351" cy="779489"/>
          </a:xfrm>
          <a:prstGeom prst="leftRightUpArrow">
            <a:avLst/>
          </a:prstGeom>
          <a:solidFill>
            <a:schemeClr val="accent2"/>
          </a:solidFill>
          <a:ln>
            <a:noFill/>
          </a:ln>
          <a:extLst/>
        </p:spPr>
        <p:txBody>
          <a:bodyPr rtlCol="0" anchor="ctr">
            <a:spAutoFit/>
          </a:bodyPr>
          <a:lstStyle/>
          <a:p>
            <a:pPr marL="285750" indent="-285750" algn="ctr">
              <a:lnSpc>
                <a:spcPts val="1700"/>
              </a:lnSpc>
              <a:buSzPct val="75000"/>
              <a:buFont typeface="Arial" pitchFamily="34" charset="0"/>
              <a:buChar char="►"/>
            </a:pPr>
            <a:endParaRPr lang="en-US" sz="1500" i="0" dirty="0" smtClean="0">
              <a:latin typeface="OfficinaSansBook" pitchFamily="2" charset="0"/>
              <a:ea typeface="SimSun" pitchFamily="2" charset="-122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894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 bwMode="auto">
              <a:xfrm>
                <a:off x="353707" y="1059884"/>
                <a:ext cx="3158427" cy="1494619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i="0" dirty="0" smtClean="0">
                    <a:latin typeface="Calibri" panose="020F0502020204030204" pitchFamily="34" charset="0"/>
                  </a:rPr>
                  <a:t>Must achieve correct inductance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i="0" dirty="0" smtClean="0">
                    <a:latin typeface="Calibri" panose="020F0502020204030204" pitchFamily="34" charset="0"/>
                  </a:rPr>
                  <a:t>Keep the losses low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i="0" dirty="0" smtClean="0">
                    <a:latin typeface="Calibri" panose="020F0502020204030204" pitchFamily="34" charset="0"/>
                  </a:rPr>
                  <a:t>Inductor size as small as possible without saturating the core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𝐷𝐶𝑅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l-G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i="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3707" y="1059884"/>
                <a:ext cx="3158427" cy="1494619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4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6"/>
          <p:cNvSpPr txBox="1">
            <a:spLocks/>
          </p:cNvSpPr>
          <p:nvPr/>
        </p:nvSpPr>
        <p:spPr>
          <a:xfrm>
            <a:off x="1147412" y="798365"/>
            <a:ext cx="1573022" cy="3235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Requirements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4036358" y="1071045"/>
            <a:ext cx="2038351" cy="1491067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Calibri" panose="020F0502020204030204" pitchFamily="34" charset="0"/>
              </a:rPr>
              <a:t>Commercial Custom cores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err="1" smtClean="0">
                <a:latin typeface="Calibri" panose="020F0502020204030204" pitchFamily="34" charset="0"/>
              </a:rPr>
              <a:t>GeckoMagnetics</a:t>
            </a:r>
            <a:r>
              <a:rPr lang="en-US" sz="1400" dirty="0" smtClean="0">
                <a:latin typeface="Calibri" panose="020F0502020204030204" pitchFamily="34" charset="0"/>
              </a:rPr>
              <a:t> simulations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Calibri" panose="020F0502020204030204" pitchFamily="34" charset="0"/>
              </a:rPr>
              <a:t>Commercial Fixed value Inductors</a:t>
            </a:r>
            <a:endParaRPr lang="en-US" sz="1400" dirty="0"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i="0" dirty="0" smtClean="0">
              <a:latin typeface="Calibri" panose="020F0502020204030204" pitchFamily="34" charset="0"/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Inductor Optimization (2)</a:t>
            </a:r>
            <a:endParaRPr lang="en-US" i="0" kern="0" dirty="0"/>
          </a:p>
        </p:txBody>
      </p:sp>
    </p:spTree>
    <p:extLst>
      <p:ext uri="{BB962C8B-B14F-4D97-AF65-F5344CB8AC3E}">
        <p14:creationId xmlns:p14="http://schemas.microsoft.com/office/powerpoint/2010/main" val="200453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07" y="2822555"/>
            <a:ext cx="4917033" cy="3068579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 bwMode="auto">
          <a:xfrm>
            <a:off x="7271756" y="3522689"/>
            <a:ext cx="1782304" cy="2348876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i="0" dirty="0" smtClean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 bwMode="auto">
              <a:xfrm>
                <a:off x="6430780" y="1059226"/>
                <a:ext cx="2443397" cy="1998767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>
                            <a:latin typeface="Cambria Math" panose="02040503050406030204" pitchFamily="18" charset="0"/>
                          </a:rPr>
                          <m:t>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𝑝𝑘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𝑅𝑀𝑆</m:t>
                            </m:r>
                          </m:sub>
                        </m:sSub>
                      </m:num>
                      <m:den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𝑝𝑘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𝑅𝑀𝑆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40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sz="1400" i="0" dirty="0" smtClean="0">
                  <a:latin typeface="Calibri" panose="020F050202020403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</m:oMath>
                </a14:m>
                <a:endParaRPr lang="en-US" sz="1400" i="0" dirty="0" smtClean="0">
                  <a:latin typeface="Calibri" panose="020F050202020403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𝑐𝑢</m:t>
                        </m:r>
                      </m:sub>
                    </m:sSub>
                    <m:r>
                      <a:rPr lang="en-US" sz="140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 smtClean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400" dirty="0" smtClean="0">
                    <a:latin typeface="Calibri" panose="020F0502020204030204" pitchFamily="34" charset="0"/>
                  </a:rPr>
                  <a:t>Commercial Cores used: </a:t>
                </a:r>
                <a:r>
                  <a:rPr lang="en-US" sz="1400" dirty="0" err="1" smtClean="0">
                    <a:latin typeface="Calibri" panose="020F0502020204030204" pitchFamily="34" charset="0"/>
                  </a:rPr>
                  <a:t>Digikey</a:t>
                </a:r>
                <a:r>
                  <a:rPr lang="en-US" sz="1400" dirty="0" smtClean="0">
                    <a:latin typeface="Calibri" panose="020F0502020204030204" pitchFamily="34" charset="0"/>
                  </a:rPr>
                  <a:t> and </a:t>
                </a:r>
                <a:r>
                  <a:rPr lang="en-US" sz="1400" dirty="0" err="1" smtClean="0">
                    <a:latin typeface="Calibri" panose="020F0502020204030204" pitchFamily="34" charset="0"/>
                  </a:rPr>
                  <a:t>Rotima</a:t>
                </a:r>
                <a:endParaRPr lang="en-US" sz="1400" dirty="0">
                  <a:latin typeface="Calibri" panose="020F050202020403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sz="1400" i="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30780" y="1059226"/>
                <a:ext cx="2443397" cy="1998767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6"/>
          <p:cNvSpPr txBox="1">
            <a:spLocks/>
          </p:cNvSpPr>
          <p:nvPr/>
        </p:nvSpPr>
        <p:spPr>
          <a:xfrm>
            <a:off x="6926401" y="797629"/>
            <a:ext cx="1393494" cy="32060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Custom Cores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5227483" y="3537679"/>
            <a:ext cx="1953316" cy="2356020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i="0" dirty="0" smtClean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 bwMode="auto">
              <a:xfrm>
                <a:off x="353707" y="1059884"/>
                <a:ext cx="3158427" cy="1494619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i="0" dirty="0" smtClean="0">
                    <a:latin typeface="Calibri" panose="020F0502020204030204" pitchFamily="34" charset="0"/>
                  </a:rPr>
                  <a:t>Must achieve correct inductance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i="0" dirty="0" smtClean="0">
                    <a:latin typeface="Calibri" panose="020F0502020204030204" pitchFamily="34" charset="0"/>
                  </a:rPr>
                  <a:t>Keep the losses low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i="0" dirty="0" smtClean="0">
                    <a:latin typeface="Calibri" panose="020F0502020204030204" pitchFamily="34" charset="0"/>
                  </a:rPr>
                  <a:t>Inductor size as small as possible without saturating the core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f>
                      <m:f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𝐷𝐶𝑅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l-G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  <m:r>
                          <a:rPr lang="el-G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i="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3707" y="1059884"/>
                <a:ext cx="3158427" cy="1494619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4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6"/>
          <p:cNvSpPr txBox="1">
            <a:spLocks/>
          </p:cNvSpPr>
          <p:nvPr/>
        </p:nvSpPr>
        <p:spPr>
          <a:xfrm>
            <a:off x="1147412" y="798365"/>
            <a:ext cx="1573022" cy="3235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Requirements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5369662" y="3274267"/>
            <a:ext cx="1641144" cy="33965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GeckoMagnetics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362331"/>
              </p:ext>
            </p:extLst>
          </p:nvPr>
        </p:nvGraphicFramePr>
        <p:xfrm>
          <a:off x="5271515" y="3636049"/>
          <a:ext cx="1870130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065"/>
                <a:gridCol w="935065"/>
              </a:tblGrid>
              <a:tr h="338509">
                <a:tc>
                  <a:txBody>
                    <a:bodyPr/>
                    <a:lstStyle/>
                    <a:p>
                      <a:r>
                        <a:rPr lang="en-US" sz="1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RM 14 0.15mm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ETD 54/28/19</a:t>
                      </a:r>
                      <a:endParaRPr lang="en-US" sz="1000" dirty="0"/>
                    </a:p>
                  </a:txBody>
                  <a:tcPr/>
                </a:tc>
              </a:tr>
              <a:tr h="206866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290 </a:t>
                      </a:r>
                      <a:r>
                        <a:rPr lang="el-GR" sz="1000" dirty="0" smtClean="0"/>
                        <a:t>μΗ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294.59 </a:t>
                      </a:r>
                      <a:r>
                        <a:rPr lang="el-GR" sz="1000" dirty="0" smtClean="0"/>
                        <a:t>μΗ</a:t>
                      </a:r>
                      <a:endParaRPr lang="en-US" sz="1000" dirty="0"/>
                    </a:p>
                  </a:txBody>
                  <a:tcPr/>
                </a:tc>
              </a:tr>
              <a:tr h="206866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N87+ 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N87+</a:t>
                      </a:r>
                    </a:p>
                  </a:txBody>
                  <a:tcPr/>
                </a:tc>
              </a:tr>
              <a:tr h="206866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AWG12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AWG12</a:t>
                      </a:r>
                      <a:endParaRPr lang="en-US" sz="1000" dirty="0"/>
                    </a:p>
                  </a:txBody>
                  <a:tcPr/>
                </a:tc>
              </a:tr>
              <a:tr h="206866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15 turns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14 turns</a:t>
                      </a:r>
                      <a:endParaRPr lang="en-US" sz="1000" dirty="0"/>
                    </a:p>
                  </a:txBody>
                  <a:tcPr/>
                </a:tc>
              </a:tr>
              <a:tr h="206866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9.2 m</a:t>
                      </a:r>
                      <a:r>
                        <a:rPr lang="el-GR" sz="1000" dirty="0" smtClean="0"/>
                        <a:t>Ω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9.4 m</a:t>
                      </a:r>
                      <a:r>
                        <a:rPr lang="el-GR" sz="1000" dirty="0" smtClean="0"/>
                        <a:t>Ω</a:t>
                      </a:r>
                      <a:endParaRPr lang="en-US" sz="1000" dirty="0"/>
                    </a:p>
                  </a:txBody>
                  <a:tcPr/>
                </a:tc>
              </a:tr>
              <a:tr h="206866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0.08 l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0.04 l</a:t>
                      </a:r>
                      <a:endParaRPr lang="en-US" sz="1000" dirty="0"/>
                    </a:p>
                  </a:txBody>
                  <a:tcPr/>
                </a:tc>
              </a:tr>
              <a:tr h="206866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7 CHF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11.2 CHF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 Placeholder 6"/>
          <p:cNvSpPr txBox="1">
            <a:spLocks/>
          </p:cNvSpPr>
          <p:nvPr/>
        </p:nvSpPr>
        <p:spPr>
          <a:xfrm>
            <a:off x="7690738" y="3159364"/>
            <a:ext cx="897863" cy="38438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de-CH" sz="14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Selected Inductor</a:t>
            </a:r>
            <a:endParaRPr lang="en-US" sz="14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9417024"/>
                  </p:ext>
                </p:extLst>
              </p:nvPr>
            </p:nvGraphicFramePr>
            <p:xfrm>
              <a:off x="7287762" y="3789650"/>
              <a:ext cx="1751308" cy="1813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5654"/>
                    <a:gridCol w="875654"/>
                  </a:tblGrid>
                  <a:tr h="208891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M8379-ND</a:t>
                          </a:r>
                          <a:endParaRPr lang="en-US" sz="1100" dirty="0"/>
                        </a:p>
                      </a:txBody>
                      <a:tcPr/>
                    </a:tc>
                  </a:tr>
                  <a:tr h="178495">
                    <a:tc>
                      <a:txBody>
                        <a:bodyPr/>
                        <a:lstStyle/>
                        <a:p>
                          <a:r>
                            <a:rPr lang="en-US" sz="1100" dirty="0" smtClean="0"/>
                            <a:t>Price </a:t>
                          </a:r>
                          <a:r>
                            <a:rPr lang="en-US" sz="1000" dirty="0" smtClean="0"/>
                            <a:t>CHF)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smtClean="0"/>
                            <a:t>7.65 CHF</a:t>
                          </a:r>
                          <a:endParaRPr lang="en-US" sz="1100" dirty="0"/>
                        </a:p>
                      </a:txBody>
                      <a:tcPr/>
                    </a:tc>
                  </a:tr>
                  <a:tr h="208891">
                    <a:tc>
                      <a:txBody>
                        <a:bodyPr/>
                        <a:lstStyle/>
                        <a:p>
                          <a:r>
                            <a:rPr lang="en-US" sz="1100" dirty="0" smtClean="0"/>
                            <a:t>Material</a:t>
                          </a:r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smtClean="0"/>
                            <a:t>Ferrite</a:t>
                          </a:r>
                          <a:endParaRPr lang="en-US" sz="1100" dirty="0"/>
                        </a:p>
                      </a:txBody>
                      <a:tcPr/>
                    </a:tc>
                  </a:tr>
                  <a:tr h="208891">
                    <a:tc>
                      <a:txBody>
                        <a:bodyPr/>
                        <a:lstStyle/>
                        <a:p>
                          <a:r>
                            <a:rPr lang="en-US" sz="1100" dirty="0" smtClean="0"/>
                            <a:t>L (</a:t>
                          </a:r>
                          <a:r>
                            <a:rPr lang="el-GR" sz="1100" dirty="0" smtClean="0"/>
                            <a:t>μ</a:t>
                          </a:r>
                          <a:r>
                            <a:rPr lang="en-US" sz="1100" dirty="0" smtClean="0"/>
                            <a:t>H)</a:t>
                          </a:r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smtClean="0"/>
                            <a:t>220 </a:t>
                          </a:r>
                          <a:r>
                            <a:rPr lang="el-GR" sz="1100" dirty="0" smtClean="0"/>
                            <a:t>μ</a:t>
                          </a:r>
                          <a:r>
                            <a:rPr lang="en-US" sz="1100" dirty="0" smtClean="0"/>
                            <a:t>H</a:t>
                          </a:r>
                          <a:endParaRPr lang="en-US" sz="1100" dirty="0"/>
                        </a:p>
                      </a:txBody>
                      <a:tcPr/>
                    </a:tc>
                  </a:tr>
                  <a:tr h="208891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𝑠𝑎𝑡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l-GR" sz="1100" dirty="0" smtClean="0"/>
                            <a:t>(</a:t>
                          </a:r>
                          <a:r>
                            <a:rPr lang="en-US" sz="1100" dirty="0" smtClean="0"/>
                            <a:t>A</a:t>
                          </a:r>
                          <a:r>
                            <a:rPr lang="el-GR" sz="1100" dirty="0" smtClean="0"/>
                            <a:t>)</a:t>
                          </a:r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smtClean="0"/>
                            <a:t>7.4 A</a:t>
                          </a:r>
                          <a:endParaRPr lang="en-US" sz="1100" dirty="0"/>
                        </a:p>
                      </a:txBody>
                      <a:tcPr/>
                    </a:tc>
                  </a:tr>
                  <a:tr h="208891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100" b="0" i="1" smtClean="0">
                                      <a:latin typeface="Cambria Math" panose="02040503050406030204" pitchFamily="18" charset="0"/>
                                    </a:rPr>
                                    <m:t>𝐸𝑆𝑅</m:t>
                                  </m:r>
                                </m:sub>
                              </m:sSub>
                            </m:oMath>
                          </a14:m>
                          <a:r>
                            <a:rPr lang="el-GR" sz="1100" dirty="0" smtClean="0"/>
                            <a:t>(</a:t>
                          </a:r>
                          <a:r>
                            <a:rPr lang="en-US" sz="1100" dirty="0" smtClean="0"/>
                            <a:t>m</a:t>
                          </a:r>
                          <a:r>
                            <a:rPr lang="el-GR" sz="1100" dirty="0" smtClean="0"/>
                            <a:t>Ω)</a:t>
                          </a:r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smtClean="0"/>
                            <a:t>50 m</a:t>
                          </a:r>
                          <a:r>
                            <a:rPr lang="el-GR" sz="1100" dirty="0" smtClean="0"/>
                            <a:t>Ω</a:t>
                          </a:r>
                          <a:endParaRPr lang="en-US" sz="1100" dirty="0"/>
                        </a:p>
                      </a:txBody>
                      <a:tcPr/>
                    </a:tc>
                  </a:tr>
                  <a:tr h="208891">
                    <a:tc>
                      <a:txBody>
                        <a:bodyPr/>
                        <a:lstStyle/>
                        <a:p>
                          <a:r>
                            <a:rPr lang="en-US" sz="1100" dirty="0" smtClean="0"/>
                            <a:t>Volume</a:t>
                          </a:r>
                          <a:r>
                            <a:rPr lang="en-US" sz="1100" baseline="0" dirty="0" smtClean="0"/>
                            <a:t> (l)</a:t>
                          </a:r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smtClean="0"/>
                            <a:t>0.03 l</a:t>
                          </a:r>
                          <a:endParaRPr lang="en-US" sz="11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19417024"/>
                  </p:ext>
                </p:extLst>
              </p:nvPr>
            </p:nvGraphicFramePr>
            <p:xfrm>
              <a:off x="7287762" y="3789650"/>
              <a:ext cx="1751308" cy="18135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5654"/>
                    <a:gridCol w="875654"/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0" i="0" u="none" strike="noStrike" kern="1200" baseline="0" dirty="0" smtClean="0">
                              <a:solidFill>
                                <a:schemeClr val="l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M8379-ND</a:t>
                          </a:r>
                          <a:endParaRPr lang="en-US" sz="1100" dirty="0"/>
                        </a:p>
                      </a:txBody>
                      <a:tcPr/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 smtClean="0"/>
                            <a:t>Price </a:t>
                          </a:r>
                          <a:r>
                            <a:rPr lang="en-US" sz="1000" dirty="0" smtClean="0"/>
                            <a:t>CHF</a:t>
                          </a:r>
                          <a:r>
                            <a:rPr lang="en-US" sz="1000" dirty="0" smtClean="0"/>
                            <a:t>)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smtClean="0"/>
                            <a:t>7.65 CHF</a:t>
                          </a:r>
                          <a:endParaRPr lang="en-US" sz="1100" dirty="0"/>
                        </a:p>
                      </a:txBody>
                      <a:tcPr/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 smtClean="0"/>
                            <a:t>Material</a:t>
                          </a:r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smtClean="0"/>
                            <a:t>Ferrite</a:t>
                          </a:r>
                          <a:endParaRPr lang="en-US" sz="1100" dirty="0"/>
                        </a:p>
                      </a:txBody>
                      <a:tcPr/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 smtClean="0"/>
                            <a:t>L (</a:t>
                          </a:r>
                          <a:r>
                            <a:rPr lang="el-GR" sz="1100" dirty="0" smtClean="0"/>
                            <a:t>μ</a:t>
                          </a:r>
                          <a:r>
                            <a:rPr lang="en-US" sz="1100" dirty="0" smtClean="0"/>
                            <a:t>H)</a:t>
                          </a:r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smtClean="0"/>
                            <a:t>220 </a:t>
                          </a:r>
                          <a:r>
                            <a:rPr lang="el-GR" sz="1100" dirty="0" smtClean="0"/>
                            <a:t>μ</a:t>
                          </a:r>
                          <a:r>
                            <a:rPr lang="en-US" sz="1100" dirty="0" smtClean="0"/>
                            <a:t>H</a:t>
                          </a:r>
                          <a:endParaRPr lang="en-US" sz="1100" dirty="0"/>
                        </a:p>
                      </a:txBody>
                      <a:tcPr/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94" t="-400000" r="-102778" b="-2116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smtClean="0"/>
                            <a:t>7.4 A</a:t>
                          </a:r>
                          <a:endParaRPr lang="en-US" sz="1100" dirty="0"/>
                        </a:p>
                      </a:txBody>
                      <a:tcPr/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694" t="-511905" r="-102778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smtClean="0"/>
                            <a:t>50 m</a:t>
                          </a:r>
                          <a:r>
                            <a:rPr lang="el-GR" sz="1100" dirty="0" smtClean="0"/>
                            <a:t>Ω</a:t>
                          </a:r>
                          <a:endParaRPr lang="en-US" sz="1100" dirty="0"/>
                        </a:p>
                      </a:txBody>
                      <a:tcPr/>
                    </a:tc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 smtClean="0"/>
                            <a:t>Volume</a:t>
                          </a:r>
                          <a:r>
                            <a:rPr lang="en-US" sz="1100" baseline="0" dirty="0" smtClean="0"/>
                            <a:t> (l)</a:t>
                          </a:r>
                          <a:endParaRPr lang="en-US" sz="1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smtClean="0"/>
                            <a:t>0.03 l</a:t>
                          </a:r>
                          <a:endParaRPr lang="en-US" sz="11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4" name="Rounded Rectangle 13"/>
          <p:cNvSpPr/>
          <p:nvPr/>
        </p:nvSpPr>
        <p:spPr bwMode="auto">
          <a:xfrm>
            <a:off x="4036358" y="1071045"/>
            <a:ext cx="2038351" cy="1491067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Calibri" panose="020F0502020204030204" pitchFamily="34" charset="0"/>
              </a:rPr>
              <a:t>Commercial Custom cores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err="1" smtClean="0">
                <a:latin typeface="Calibri" panose="020F0502020204030204" pitchFamily="34" charset="0"/>
              </a:rPr>
              <a:t>GeckoMagnetics</a:t>
            </a:r>
            <a:r>
              <a:rPr lang="en-US" sz="1400" dirty="0" smtClean="0">
                <a:latin typeface="Calibri" panose="020F0502020204030204" pitchFamily="34" charset="0"/>
              </a:rPr>
              <a:t> simulations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latin typeface="Calibri" panose="020F0502020204030204" pitchFamily="34" charset="0"/>
              </a:rPr>
              <a:t>Commercial Fixed value Inductors</a:t>
            </a:r>
            <a:endParaRPr lang="en-US" sz="1400" dirty="0">
              <a:latin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i="0" dirty="0" smtClean="0">
              <a:latin typeface="Calibri" panose="020F0502020204030204" pitchFamily="34" charset="0"/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Inductor Optimization (2)</a:t>
            </a:r>
            <a:endParaRPr lang="en-US" i="0" kern="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1697">
            <a:off x="3706317" y="3297833"/>
            <a:ext cx="779489" cy="77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1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Storage Unit Optimization</a:t>
            </a:r>
          </a:p>
          <a:p>
            <a:r>
              <a:rPr lang="en-US" dirty="0" smtClean="0"/>
              <a:t>Inductor Selection</a:t>
            </a:r>
          </a:p>
          <a:p>
            <a:r>
              <a:rPr lang="en-US" dirty="0" smtClean="0"/>
              <a:t>Hardware Implementation</a:t>
            </a:r>
          </a:p>
          <a:p>
            <a:r>
              <a:rPr lang="en-US" dirty="0" smtClean="0"/>
              <a:t>Control Scheme</a:t>
            </a:r>
          </a:p>
          <a:p>
            <a:r>
              <a:rPr lang="en-US" dirty="0" smtClean="0"/>
              <a:t>Experimental results</a:t>
            </a:r>
          </a:p>
          <a:p>
            <a:r>
              <a:rPr lang="en-US" dirty="0" smtClean="0"/>
              <a:t>Conclusions and Outlook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13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Hardware Implementation</a:t>
            </a:r>
            <a:endParaRPr lang="en-US" i="0" kern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74" y="1067856"/>
            <a:ext cx="3983064" cy="26254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5679421"/>
                  </p:ext>
                </p:extLst>
              </p:nvPr>
            </p:nvGraphicFramePr>
            <p:xfrm>
              <a:off x="1075058" y="3804471"/>
              <a:ext cx="2490754" cy="2103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5191"/>
                    <a:gridCol w="392819"/>
                    <a:gridCol w="872744"/>
                  </a:tblGrid>
                  <a:tr h="1805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Component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Calibri" panose="020F0502020204030204" pitchFamily="34" charset="0"/>
                            </a:rPr>
                            <a:t>Nr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Volume (l)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311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Eaton </a:t>
                          </a:r>
                          <a:r>
                            <a:rPr lang="en-US" sz="1200" b="0" i="0" u="none" strike="noStrike" kern="1200" baseline="0" dirty="0" err="1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Bussmann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US" sz="1200" b="0" i="0" u="none" strike="noStrike" kern="1200" baseline="0" dirty="0" err="1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SuperCap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)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× 9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0.05 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311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M8379-ND </a:t>
                          </a:r>
                        </a:p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(Inductor)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× 1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0.03 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311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Cap 1210 X7R </a:t>
                          </a:r>
                        </a:p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(Capacitor)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× 4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311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Res 1206 </a:t>
                          </a:r>
                        </a:p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(Resistor)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× 9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6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5679421"/>
                  </p:ext>
                </p:extLst>
              </p:nvPr>
            </p:nvGraphicFramePr>
            <p:xfrm>
              <a:off x="1075058" y="3804471"/>
              <a:ext cx="2490754" cy="2103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5191"/>
                    <a:gridCol w="392819"/>
                    <a:gridCol w="872744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Component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Calibri" panose="020F0502020204030204" pitchFamily="34" charset="0"/>
                            </a:rPr>
                            <a:t>Nr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Volume (l)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Eaton </a:t>
                          </a:r>
                          <a:r>
                            <a:rPr lang="en-US" sz="1200" b="0" i="0" u="none" strike="noStrike" kern="1200" baseline="0" dirty="0" err="1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Bussmann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US" sz="1200" b="0" i="0" u="none" strike="noStrike" kern="1200" baseline="0" dirty="0" err="1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SuperCap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)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× 9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0.05 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M8379-ND </a:t>
                          </a:r>
                        </a:p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(Inductor)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× 1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0.03 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Cap 1210 X7R </a:t>
                          </a:r>
                        </a:p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(Capacitor)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× 4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86713" t="-262667" r="-3497" b="-109333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Res 1206 </a:t>
                          </a:r>
                        </a:p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(Resistor)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× 9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86713" t="-362667" r="-3497" b="-93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9724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057" y="1065936"/>
            <a:ext cx="4240506" cy="4610383"/>
          </a:xfrm>
          <a:prstGeom prst="rect">
            <a:avLst/>
          </a:prstGeom>
        </p:spPr>
      </p:pic>
      <p:sp>
        <p:nvSpPr>
          <p:cNvPr id="4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Hardware Implementation</a:t>
            </a:r>
            <a:endParaRPr lang="en-US" i="0" kern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74" y="1067856"/>
            <a:ext cx="3983064" cy="262540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7562455" y="1094948"/>
            <a:ext cx="1251761" cy="374087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pPr algn="ctr"/>
            <a:r>
              <a:rPr lang="en-US" i="0" dirty="0" smtClean="0">
                <a:latin typeface="Calibri" panose="020F0502020204030204" pitchFamily="34" charset="0"/>
              </a:rPr>
              <a:t>0.18 liter</a:t>
            </a:r>
          </a:p>
        </p:txBody>
      </p:sp>
      <p:sp>
        <p:nvSpPr>
          <p:cNvPr id="8" name="Text Placeholder 6"/>
          <p:cNvSpPr txBox="1">
            <a:spLocks/>
          </p:cNvSpPr>
          <p:nvPr/>
        </p:nvSpPr>
        <p:spPr>
          <a:xfrm>
            <a:off x="7758585" y="864424"/>
            <a:ext cx="845770" cy="27482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Volume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6782927"/>
                  </p:ext>
                </p:extLst>
              </p:nvPr>
            </p:nvGraphicFramePr>
            <p:xfrm>
              <a:off x="1075058" y="3804471"/>
              <a:ext cx="2490754" cy="2103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5191"/>
                    <a:gridCol w="392819"/>
                    <a:gridCol w="872744"/>
                  </a:tblGrid>
                  <a:tr h="18055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Component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Calibri" panose="020F0502020204030204" pitchFamily="34" charset="0"/>
                            </a:rPr>
                            <a:t>Nr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Volume (l)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311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Eaton </a:t>
                          </a:r>
                          <a:r>
                            <a:rPr lang="en-US" sz="1200" b="0" i="0" u="none" strike="noStrike" kern="1200" baseline="0" dirty="0" err="1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Bussmann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US" sz="1200" b="0" i="0" u="none" strike="noStrike" kern="1200" baseline="0" dirty="0" err="1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SuperCap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)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× 9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0.05 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311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M8379-ND </a:t>
                          </a:r>
                        </a:p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(Inductor)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× 1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0.03 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311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Cap 1210 X7R </a:t>
                          </a:r>
                        </a:p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(Capacitor)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× 4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31163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Res 1206 </a:t>
                          </a:r>
                        </a:p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(Resistor)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× 9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6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6782927"/>
                  </p:ext>
                </p:extLst>
              </p:nvPr>
            </p:nvGraphicFramePr>
            <p:xfrm>
              <a:off x="1075058" y="3804471"/>
              <a:ext cx="2490754" cy="2103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25191"/>
                    <a:gridCol w="392819"/>
                    <a:gridCol w="872744"/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Component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Calibri" panose="020F0502020204030204" pitchFamily="34" charset="0"/>
                            </a:rPr>
                            <a:t>Nr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Volume (l)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Eaton </a:t>
                          </a:r>
                          <a:r>
                            <a:rPr lang="en-US" sz="1200" b="0" i="0" u="none" strike="noStrike" kern="1200" baseline="0" dirty="0" err="1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Bussmann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en-US" sz="1200" b="0" i="0" u="none" strike="noStrike" kern="1200" baseline="0" dirty="0" err="1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SuperCap</a:t>
                          </a:r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)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× 9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0.05 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M8379-ND </a:t>
                          </a:r>
                        </a:p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(Inductor)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× 1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0.03 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Cap 1210 X7R </a:t>
                          </a:r>
                        </a:p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(Capacitor)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× 4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86713" t="-262667" r="-3497" b="-109333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Res 1206 </a:t>
                          </a:r>
                        </a:p>
                        <a:p>
                          <a:pPr algn="ctr"/>
                          <a:r>
                            <a:rPr lang="en-US" sz="12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(Resistor)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Calibri" panose="020F0502020204030204" pitchFamily="34" charset="0"/>
                            </a:rPr>
                            <a:t>× 9</a:t>
                          </a:r>
                          <a:endParaRPr lang="en-US" sz="1200" dirty="0">
                            <a:latin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86713" t="-362667" r="-3497" b="-93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0817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2" y="649173"/>
            <a:ext cx="5437012" cy="4554033"/>
          </a:xfrm>
          <a:prstGeom prst="rect">
            <a:avLst/>
          </a:prstGeom>
        </p:spPr>
      </p:pic>
      <p:sp>
        <p:nvSpPr>
          <p:cNvPr id="4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Control Scheme</a:t>
            </a:r>
            <a:endParaRPr lang="en-US" i="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 bwMode="auto">
              <a:xfrm>
                <a:off x="5793616" y="1214869"/>
                <a:ext cx="3164403" cy="1481837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±10%∙24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b="0" i="0" dirty="0" smtClean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i="0" dirty="0" smtClean="0">
                    <a:latin typeface="Calibri" panose="020F0502020204030204" pitchFamily="34" charset="0"/>
                  </a:rPr>
                  <a:t>Efficient storage of the power provided by the harvester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i="0" dirty="0" smtClean="0">
                    <a:latin typeface="Calibri" panose="020F0502020204030204" pitchFamily="34" charset="0"/>
                  </a:rPr>
                  <a:t>Deliver required power to the load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i="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3616" y="1214869"/>
                <a:ext cx="3164403" cy="1481837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4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6"/>
          <p:cNvSpPr txBox="1">
            <a:spLocks/>
          </p:cNvSpPr>
          <p:nvPr/>
        </p:nvSpPr>
        <p:spPr>
          <a:xfrm>
            <a:off x="6649314" y="984346"/>
            <a:ext cx="1375313" cy="24002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Requirements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76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2" y="649173"/>
            <a:ext cx="5437012" cy="4554033"/>
          </a:xfrm>
          <a:prstGeom prst="rect">
            <a:avLst/>
          </a:prstGeom>
        </p:spPr>
      </p:pic>
      <p:sp>
        <p:nvSpPr>
          <p:cNvPr id="4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Control Scheme</a:t>
            </a:r>
            <a:endParaRPr lang="en-US" i="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 bwMode="auto">
              <a:xfrm>
                <a:off x="5793616" y="1214869"/>
                <a:ext cx="3164403" cy="1481837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𝑏𝑢𝑠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±10%∙24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b="0" i="0" dirty="0" smtClean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i="0" dirty="0" smtClean="0">
                    <a:latin typeface="Calibri" panose="020F0502020204030204" pitchFamily="34" charset="0"/>
                  </a:rPr>
                  <a:t>Efficient storage of the power provided by the harvester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i="0" dirty="0" smtClean="0">
                    <a:latin typeface="Calibri" panose="020F0502020204030204" pitchFamily="34" charset="0"/>
                  </a:rPr>
                  <a:t>Deliver required power to the load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i="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3616" y="1214869"/>
                <a:ext cx="3164403" cy="1481837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4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6"/>
          <p:cNvSpPr txBox="1">
            <a:spLocks/>
          </p:cNvSpPr>
          <p:nvPr/>
        </p:nvSpPr>
        <p:spPr>
          <a:xfrm>
            <a:off x="6649314" y="984346"/>
            <a:ext cx="1375313" cy="24002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Requirements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6710765" y="2882685"/>
            <a:ext cx="1224367" cy="1534332"/>
          </a:xfrm>
          <a:prstGeom prst="downArrow">
            <a:avLst/>
          </a:prstGeom>
          <a:solidFill>
            <a:schemeClr val="accent2"/>
          </a:solidFill>
          <a:ln>
            <a:noFill/>
          </a:ln>
          <a:extLst/>
        </p:spPr>
        <p:txBody>
          <a:bodyPr rtlCol="0" anchor="ctr">
            <a:spAutoFit/>
          </a:bodyPr>
          <a:lstStyle/>
          <a:p>
            <a:pPr marL="285750" indent="-285750" algn="ctr">
              <a:lnSpc>
                <a:spcPts val="1700"/>
              </a:lnSpc>
              <a:buSzPct val="75000"/>
              <a:buFont typeface="Arial" pitchFamily="34" charset="0"/>
              <a:buChar char="►"/>
            </a:pPr>
            <a:endParaRPr lang="en-US" sz="1500" i="0" dirty="0" smtClean="0">
              <a:latin typeface="OfficinaSansBook" pitchFamily="2" charset="0"/>
              <a:ea typeface="SimSun" pitchFamily="2" charset="-122"/>
              <a:sym typeface="Wingdings" pitchFamily="2" charset="2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822030" y="4653417"/>
            <a:ext cx="3164403" cy="1561912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0" dirty="0" smtClean="0">
                <a:latin typeface="Calibri" panose="020F0502020204030204" pitchFamily="34" charset="0"/>
              </a:rPr>
              <a:t>Use of a closed-loop control scheme (negative feedback)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0" dirty="0" smtClean="0">
                <a:latin typeface="Calibri" panose="020F0502020204030204" pitchFamily="34" charset="0"/>
              </a:rPr>
              <a:t>Adjust duty cycle to obtain desired output voltage regardless Load variations and Storage Unit voltage</a:t>
            </a: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6848211" y="4453890"/>
            <a:ext cx="947438" cy="21160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Solution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55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 bwMode="auto">
              <a:xfrm>
                <a:off x="2773179" y="3133570"/>
                <a:ext cx="3282847" cy="2832770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trlP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𝑒𝑟𝑟𝑜𝑟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14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l-GR" sz="14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1400" b="0" i="0" dirty="0" smtClean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𝐹𝑒𝑒𝑑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</m:oMath>
                  </m:oMathPara>
                </a14:m>
                <a:endParaRPr lang="en-US" i="0" dirty="0" smtClean="0">
                  <a:latin typeface="Calibri" panose="020F0502020204030204" pitchFamily="34" charset="0"/>
                </a:endParaRPr>
              </a:p>
              <a:p>
                <a:endParaRPr lang="en-US" i="0" dirty="0" smtClean="0">
                  <a:latin typeface="Calibri" panose="020F0502020204030204" pitchFamily="34" charset="0"/>
                </a:endParaRPr>
              </a:p>
              <a:p>
                <a:pPr algn="ctr"/>
                <a:r>
                  <a:rPr lang="en-US" i="0" dirty="0" smtClean="0">
                    <a:latin typeface="Calibri" panose="020F0502020204030204" pitchFamily="34" charset="0"/>
                  </a:rPr>
                  <a:t>Manual Tuning of PI terms using Ziegler-Nichols technique,</a:t>
                </a:r>
              </a:p>
              <a:p>
                <a:endParaRPr lang="en-US" i="0" dirty="0">
                  <a:latin typeface="Calibri" panose="020F050202020403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=0.020</m:t>
                    </m:r>
                  </m:oMath>
                </a14:m>
                <a:endParaRPr lang="en-US" i="0" dirty="0" smtClean="0">
                  <a:latin typeface="Calibri" panose="020F050202020403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i="0" dirty="0" smtClean="0">
                  <a:latin typeface="Calibri" panose="020F050202020403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𝐹𝑒𝑒𝑑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𝐹𝑜𝑟𝑤𝑎𝑟𝑑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𝐺𝑎𝑖𝑛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24 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US" i="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3179" y="3133570"/>
                <a:ext cx="3282847" cy="2832770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4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PI Control</a:t>
            </a:r>
            <a:endParaRPr lang="en-US" i="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 bwMode="auto">
              <a:xfrm>
                <a:off x="198728" y="3831034"/>
                <a:ext cx="2203510" cy="860888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endParaRPr lang="en-US" sz="1400" i="0" dirty="0">
                  <a:latin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𝑚𝑒𝑎𝑠</m:t>
                          </m:r>
                        </m:sub>
                      </m:sSub>
                    </m:oMath>
                  </m:oMathPara>
                </a14:m>
                <a:endParaRPr lang="en-US" sz="1400" i="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728" y="3831034"/>
                <a:ext cx="2203510" cy="860888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5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6"/>
          <p:cNvSpPr txBox="1">
            <a:spLocks/>
          </p:cNvSpPr>
          <p:nvPr/>
        </p:nvSpPr>
        <p:spPr>
          <a:xfrm>
            <a:off x="992432" y="3614994"/>
            <a:ext cx="696883" cy="28651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Input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 bwMode="auto">
              <a:xfrm>
                <a:off x="6410964" y="3362909"/>
                <a:ext cx="2454065" cy="2032026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pPr algn="just"/>
                <a:endParaRPr lang="en-US" i="0" dirty="0" smtClean="0">
                  <a:latin typeface="Calibri" panose="020F0502020204030204" pitchFamily="34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i="0" dirty="0" smtClean="0">
                    <a:latin typeface="Calibri" panose="020F0502020204030204" pitchFamily="34" charset="0"/>
                  </a:rPr>
                  <a:t>PWM signal to Q1, Q2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endParaRPr lang="en-US" i="0" dirty="0" smtClean="0">
                  <a:latin typeface="Calibri" panose="020F0502020204030204" pitchFamily="34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en-US" i="0" dirty="0" smtClean="0">
                    <a:latin typeface="Calibri" panose="020F0502020204030204" pitchFamily="34" charset="0"/>
                  </a:rPr>
                  <a:t>Adjusting input control signal so that bus voltage stable</a:t>
                </a: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10964" y="3362909"/>
                <a:ext cx="2454065" cy="2032026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8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6"/>
          <p:cNvSpPr txBox="1">
            <a:spLocks/>
          </p:cNvSpPr>
          <p:nvPr/>
        </p:nvSpPr>
        <p:spPr>
          <a:xfrm>
            <a:off x="7173674" y="3178880"/>
            <a:ext cx="1071424" cy="29426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Converter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543059" y="1274278"/>
            <a:ext cx="3166988" cy="1468922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0" dirty="0" smtClean="0">
                <a:latin typeface="Calibri" panose="020F0502020204030204" pitchFamily="34" charset="0"/>
              </a:rPr>
              <a:t>Reduces steady-state error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0" dirty="0" smtClean="0">
                <a:latin typeface="Calibri" panose="020F0502020204030204" pitchFamily="34" charset="0"/>
              </a:rPr>
              <a:t>Improve </a:t>
            </a:r>
            <a:r>
              <a:rPr lang="en-US" i="0" dirty="0">
                <a:latin typeface="Calibri" panose="020F0502020204030204" pitchFamily="34" charset="0"/>
              </a:rPr>
              <a:t>the rejection of </a:t>
            </a:r>
            <a:r>
              <a:rPr lang="en-US" i="0" dirty="0" smtClean="0">
                <a:latin typeface="Calibri" panose="020F0502020204030204" pitchFamily="34" charset="0"/>
              </a:rPr>
              <a:t>low frequency disturbances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0" dirty="0" smtClean="0">
                <a:latin typeface="Calibri" panose="020F0502020204030204" pitchFamily="34" charset="0"/>
              </a:rPr>
              <a:t>Special attention must be given to the stability of the system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i="0" dirty="0" smtClean="0">
              <a:latin typeface="Calibri" panose="020F0502020204030204" pitchFamily="34" charset="0"/>
            </a:endParaRPr>
          </a:p>
        </p:txBody>
      </p:sp>
      <p:sp>
        <p:nvSpPr>
          <p:cNvPr id="14" name="Text Placeholder 6"/>
          <p:cNvSpPr txBox="1">
            <a:spLocks/>
          </p:cNvSpPr>
          <p:nvPr/>
        </p:nvSpPr>
        <p:spPr>
          <a:xfrm>
            <a:off x="6460751" y="1059255"/>
            <a:ext cx="1148915" cy="25810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PI Control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3826041" y="2903553"/>
            <a:ext cx="1288401" cy="28935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PI Controller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p:sp>
        <p:nvSpPr>
          <p:cNvPr id="2" name="Right Arrow 1"/>
          <p:cNvSpPr/>
          <p:nvPr/>
        </p:nvSpPr>
        <p:spPr bwMode="auto">
          <a:xfrm>
            <a:off x="2323474" y="4092317"/>
            <a:ext cx="584617" cy="359762"/>
          </a:xfrm>
          <a:prstGeom prst="rightArrow">
            <a:avLst/>
          </a:prstGeom>
          <a:solidFill>
            <a:schemeClr val="tx1"/>
          </a:solidFill>
          <a:ln>
            <a:noFill/>
          </a:ln>
          <a:extLst/>
        </p:spPr>
        <p:txBody>
          <a:bodyPr rtlCol="0" anchor="ctr">
            <a:spAutoFit/>
          </a:bodyPr>
          <a:lstStyle/>
          <a:p>
            <a:pPr marL="285750" indent="-285750" algn="ctr">
              <a:lnSpc>
                <a:spcPts val="1700"/>
              </a:lnSpc>
              <a:buSzPct val="75000"/>
              <a:buFont typeface="Arial" pitchFamily="34" charset="0"/>
              <a:buChar char="►"/>
            </a:pPr>
            <a:endParaRPr lang="en-US" sz="1500" i="0" dirty="0" smtClean="0">
              <a:latin typeface="OfficinaSansBook" pitchFamily="2" charset="0"/>
              <a:ea typeface="SimSun" pitchFamily="2" charset="-122"/>
              <a:sym typeface="Wingdings" pitchFamily="2" charset="2"/>
            </a:endParaRPr>
          </a:p>
        </p:txBody>
      </p:sp>
      <p:sp>
        <p:nvSpPr>
          <p:cNvPr id="16" name="Right Arrow 15"/>
          <p:cNvSpPr/>
          <p:nvPr/>
        </p:nvSpPr>
        <p:spPr bwMode="auto">
          <a:xfrm>
            <a:off x="5968582" y="4109806"/>
            <a:ext cx="584617" cy="359762"/>
          </a:xfrm>
          <a:prstGeom prst="rightArrow">
            <a:avLst/>
          </a:prstGeom>
          <a:solidFill>
            <a:schemeClr val="tx1"/>
          </a:solidFill>
          <a:ln>
            <a:noFill/>
          </a:ln>
          <a:extLst/>
        </p:spPr>
        <p:txBody>
          <a:bodyPr rtlCol="0" anchor="ctr">
            <a:spAutoFit/>
          </a:bodyPr>
          <a:lstStyle/>
          <a:p>
            <a:pPr marL="285750" indent="-285750" algn="ctr">
              <a:lnSpc>
                <a:spcPts val="1700"/>
              </a:lnSpc>
              <a:buSzPct val="75000"/>
              <a:buFont typeface="Arial" pitchFamily="34" charset="0"/>
              <a:buChar char="►"/>
            </a:pPr>
            <a:endParaRPr lang="en-US" sz="1500" i="0" dirty="0" smtClean="0">
              <a:latin typeface="OfficinaSansBook" pitchFamily="2" charset="0"/>
              <a:ea typeface="SimSun" pitchFamily="2" charset="-122"/>
              <a:sym typeface="Wingdings" pitchFamily="2" charset="2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413194"/>
              </p:ext>
            </p:extLst>
          </p:nvPr>
        </p:nvGraphicFramePr>
        <p:xfrm>
          <a:off x="601844" y="1290664"/>
          <a:ext cx="4210050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7" name="Acrobat Document" r:id="rId9" imgW="4209712" imgH="1352181" progId="Acrobat.Document.11">
                  <p:embed/>
                </p:oleObj>
              </mc:Choice>
              <mc:Fallback>
                <p:oleObj name="Acrobat Document" r:id="rId9" imgW="4209712" imgH="1352181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1844" y="1290664"/>
                        <a:ext cx="4210050" cy="135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533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 bwMode="auto">
          <a:xfrm>
            <a:off x="1250029" y="4451431"/>
            <a:ext cx="1927885" cy="1822799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endParaRPr lang="en-US" i="0" dirty="0" smtClean="0">
              <a:latin typeface="Calibri" panose="020F050202020403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3733316" y="4451431"/>
            <a:ext cx="1992927" cy="1822799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endParaRPr lang="en-US" i="0" dirty="0" smtClean="0">
              <a:latin typeface="Calibri" panose="020F050202020403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6243067" y="4438516"/>
            <a:ext cx="1896592" cy="1822799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endParaRPr lang="en-US" i="0" dirty="0" smtClean="0"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42" y="850312"/>
            <a:ext cx="6804090" cy="3427220"/>
          </a:xfrm>
          <a:prstGeom prst="rect">
            <a:avLst/>
          </a:prstGeom>
        </p:spPr>
      </p:pic>
      <p:sp>
        <p:nvSpPr>
          <p:cNvPr id="4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PI Control Simulations – Charging Stage</a:t>
            </a:r>
            <a:endParaRPr lang="en-US" i="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1438940"/>
                  </p:ext>
                </p:extLst>
              </p:nvPr>
            </p:nvGraphicFramePr>
            <p:xfrm>
              <a:off x="1322523" y="4777785"/>
              <a:ext cx="1781856" cy="1371600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1009523"/>
                    <a:gridCol w="772333"/>
                  </a:tblGrid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l-GR" sz="1200" b="1" i="1" u="none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200" b="1" i="1" u="none" smtClean="0"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  <m:sub>
                                  <m:r>
                                    <a:rPr lang="en-US" sz="1200" b="1" i="1" u="none" smtClean="0">
                                      <a:latin typeface="Cambria Math" panose="02040503050406030204" pitchFamily="18" charset="0"/>
                                    </a:rPr>
                                    <m:t>𝒄𝒉</m:t>
                                  </m:r>
                                </m:sub>
                              </m:sSub>
                            </m:oMath>
                          </a14:m>
                          <a:r>
                            <a:rPr lang="el-GR" sz="1200" b="1" i="1" u="none" dirty="0" smtClean="0"/>
                            <a:t> (%)</a:t>
                          </a:r>
                          <a:endParaRPr lang="en-US" sz="1200" b="1" i="1" u="none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78%</a:t>
                          </a:r>
                          <a:endParaRPr lang="en-US" sz="1200" b="0" i="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𝒉𝒂𝒓𝒗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5.5 W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𝑬𝑺𝑼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3 W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1.25 W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</m:e>
                                      <m:sub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𝒃𝒖𝒔</m:t>
                                        </m:r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𝒆𝒓𝒓𝒐𝒓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0.7 V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1438940"/>
                  </p:ext>
                </p:extLst>
              </p:nvPr>
            </p:nvGraphicFramePr>
            <p:xfrm>
              <a:off x="1322523" y="4777785"/>
              <a:ext cx="1781856" cy="1371600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1009523"/>
                    <a:gridCol w="772333"/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599" t="-2222" r="-77246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78%</a:t>
                          </a:r>
                          <a:endParaRPr lang="en-US" sz="1200" b="0" i="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599" t="-102222" r="-77246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5.5 W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599" t="-197826" r="-77246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3 W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599" t="-304444" r="-77246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1.25 W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599" t="-404444" r="-77246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0.7 V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8285778"/>
                  </p:ext>
                </p:extLst>
              </p:nvPr>
            </p:nvGraphicFramePr>
            <p:xfrm>
              <a:off x="3834225" y="4744202"/>
              <a:ext cx="1781856" cy="1371600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1009523"/>
                    <a:gridCol w="772333"/>
                  </a:tblGrid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l-GR" sz="1200" b="1" i="1" u="none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200" b="1" i="1" u="none" smtClean="0"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  <m:sub>
                                  <m:r>
                                    <a:rPr lang="en-US" sz="1200" b="1" i="1" u="none" smtClean="0">
                                      <a:latin typeface="Cambria Math" panose="02040503050406030204" pitchFamily="18" charset="0"/>
                                    </a:rPr>
                                    <m:t>𝒄𝒉</m:t>
                                  </m:r>
                                </m:sub>
                              </m:sSub>
                            </m:oMath>
                          </a14:m>
                          <a:r>
                            <a:rPr lang="el-GR" sz="1200" b="1" i="1" dirty="0" smtClean="0"/>
                            <a:t> (%)</a:t>
                          </a:r>
                          <a:endParaRPr lang="en-US" sz="1200" b="1" i="1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85%</a:t>
                          </a:r>
                          <a:endParaRPr lang="en-US" sz="1200" b="0" i="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𝒉𝒂𝒓𝒗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6 W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𝑬𝑺𝑼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4 W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1.3 W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</m:e>
                                      <m:sub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𝒃𝒖𝒔</m:t>
                                        </m:r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𝒆𝒓𝒓𝒐𝒓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0.4 V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8285778"/>
                  </p:ext>
                </p:extLst>
              </p:nvPr>
            </p:nvGraphicFramePr>
            <p:xfrm>
              <a:off x="3834225" y="4744202"/>
              <a:ext cx="1781856" cy="1371600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1009523"/>
                    <a:gridCol w="772333"/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99" t="-2222" r="-77246" b="-4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85%</a:t>
                          </a:r>
                          <a:endParaRPr lang="en-US" sz="1200" b="0" i="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99" t="-102222" r="-77246" b="-3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6 W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99" t="-197826" r="-77246" b="-20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4 W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99" t="-304444" r="-77246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1.3 W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5"/>
                          <a:stretch>
                            <a:fillRect l="-599" t="-404444" r="-77246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0.4 V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6"/>
              <p:cNvSpPr txBox="1">
                <a:spLocks/>
              </p:cNvSpPr>
              <p:nvPr/>
            </p:nvSpPr>
            <p:spPr>
              <a:xfrm>
                <a:off x="3749053" y="4329394"/>
                <a:ext cx="1970330" cy="33559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lvl="0" indent="0">
                  <a:buNone/>
                </a:pPr>
                <a:r>
                  <a:rPr lang="de-CH" sz="1600" b="1" i="0" kern="0" dirty="0">
                    <a:solidFill>
                      <a:srgbClr val="52C628"/>
                    </a:solidFill>
                    <a:latin typeface="Calibri" panose="020F0502020204030204" pitchFamily="34" charset="0"/>
                  </a:rPr>
                  <a:t>Charging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1600" b="1" i="1" kern="0">
                            <a:solidFill>
                              <a:srgbClr val="52C6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kern="0">
                            <a:solidFill>
                              <a:srgbClr val="52C628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kern="0">
                            <a:solidFill>
                              <a:srgbClr val="52C628"/>
                            </a:solidFill>
                            <a:latin typeface="Cambria Math" panose="02040503050406030204" pitchFamily="18" charset="0"/>
                          </a:rPr>
                          <m:t>𝒔𝒄</m:t>
                        </m:r>
                      </m:sub>
                    </m:sSub>
                    <m:r>
                      <a:rPr lang="en-US" sz="1600" b="1" kern="0">
                        <a:solidFill>
                          <a:srgbClr val="52C62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kern="0">
                        <a:solidFill>
                          <a:srgbClr val="52C628"/>
                        </a:solidFill>
                        <a:latin typeface="Cambria Math" panose="02040503050406030204" pitchFamily="18" charset="0"/>
                      </a:rPr>
                      <m:t>𝟐𝟐</m:t>
                    </m:r>
                    <m:r>
                      <a:rPr lang="en-US" sz="1600" b="1" kern="0">
                        <a:solidFill>
                          <a:srgbClr val="52C628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endParaRPr lang="en-US" sz="1600" b="1" i="0" kern="0" dirty="0">
                  <a:solidFill>
                    <a:srgbClr val="52C628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053" y="4329394"/>
                <a:ext cx="1970330" cy="335593"/>
              </a:xfrm>
              <a:prstGeom prst="rect">
                <a:avLst/>
              </a:prstGeom>
              <a:blipFill rotWithShape="0">
                <a:blip r:embed="rId6"/>
                <a:stretch>
                  <a:fillRect l="-1548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283638" y="4345112"/>
                <a:ext cx="1844479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marL="0" lvl="0" indent="0">
                  <a:buNone/>
                </a:pPr>
                <a:r>
                  <a:rPr lang="de-CH" b="1" i="0" kern="0" dirty="0" smtClean="0">
                    <a:solidFill>
                      <a:srgbClr val="52C628"/>
                    </a:solidFill>
                    <a:latin typeface="Calibri" panose="020F0502020204030204" pitchFamily="34" charset="0"/>
                  </a:rPr>
                  <a:t>Charging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b="1" i="1" kern="0">
                            <a:solidFill>
                              <a:srgbClr val="52C6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kern="0">
                            <a:solidFill>
                              <a:srgbClr val="52C628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kern="0">
                            <a:solidFill>
                              <a:srgbClr val="52C628"/>
                            </a:solidFill>
                            <a:latin typeface="Cambria Math" panose="02040503050406030204" pitchFamily="18" charset="0"/>
                          </a:rPr>
                          <m:t>𝒔𝒄</m:t>
                        </m:r>
                      </m:sub>
                    </m:sSub>
                    <m:r>
                      <a:rPr lang="en-US" b="1" kern="0">
                        <a:solidFill>
                          <a:srgbClr val="52C628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kern="0" smtClean="0">
                        <a:solidFill>
                          <a:srgbClr val="52C628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kern="0">
                        <a:solidFill>
                          <a:srgbClr val="52C628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endParaRPr lang="en-US" b="1" i="0" kern="0" dirty="0">
                  <a:solidFill>
                    <a:srgbClr val="52C628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638" y="4345112"/>
                <a:ext cx="1844479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1987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9770495"/>
                  </p:ext>
                </p:extLst>
              </p:nvPr>
            </p:nvGraphicFramePr>
            <p:xfrm>
              <a:off x="6309332" y="4555642"/>
              <a:ext cx="1781856" cy="1645920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1009523"/>
                    <a:gridCol w="772333"/>
                  </a:tblGrid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l-GR" sz="1200" b="1" i="1" u="none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200" b="1" i="1" u="none" smtClean="0"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  <m:sub>
                                  <m:r>
                                    <a:rPr lang="en-US" sz="1200" b="1" i="1" u="none" smtClean="0">
                                      <a:latin typeface="Cambria Math" panose="02040503050406030204" pitchFamily="18" charset="0"/>
                                    </a:rPr>
                                    <m:t>𝒄𝒉</m:t>
                                  </m:r>
                                </m:sub>
                              </m:sSub>
                            </m:oMath>
                          </a14:m>
                          <a:r>
                            <a:rPr lang="el-GR" sz="1200" b="1" i="1" dirty="0" smtClean="0"/>
                            <a:t> (%)</a:t>
                          </a:r>
                          <a:endParaRPr lang="en-US" sz="1200" b="1" i="1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/>
                            <a:t>≥ 78%</a:t>
                          </a:r>
                          <a:endParaRPr lang="en-US" sz="1200" b="1" i="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dirty="0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sz="1200" dirty="0" smtClean="0">
                                        <a:latin typeface="Cambria Math" panose="02040503050406030204" pitchFamily="18" charset="0"/>
                                      </a:rPr>
                                      <m:t>𝒄𝒉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311 s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𝒉𝒂𝒓𝒗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5 W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𝑬𝑺𝑼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≤ 4 W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1.3 W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</m:e>
                                      <m:sub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𝒃𝒖𝒔</m:t>
                                        </m:r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𝒆𝒓𝒓𝒐𝒓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≤ 1 V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9770495"/>
                  </p:ext>
                </p:extLst>
              </p:nvPr>
            </p:nvGraphicFramePr>
            <p:xfrm>
              <a:off x="6309332" y="4555642"/>
              <a:ext cx="1781856" cy="1645920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1009523"/>
                    <a:gridCol w="772333"/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599" t="-2222" r="-77246" b="-5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/>
                            <a:t>≥ 78%</a:t>
                          </a:r>
                          <a:endParaRPr lang="en-US" sz="1200" b="1" i="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599" t="-102222" r="-77246" b="-4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311 s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599" t="-197826" r="-77246" b="-30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5 W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599" t="-304444" r="-77246" b="-2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≤ 4 W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8"/>
                          <a:stretch>
                            <a:fillRect l="-599" t="-404444" r="-77246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1.3 W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8"/>
                          <a:stretch>
                            <a:fillRect l="-599" t="-504444" r="-77246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≤ 1 V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5" name="Text Placeholder 6"/>
          <p:cNvSpPr txBox="1">
            <a:spLocks/>
          </p:cNvSpPr>
          <p:nvPr/>
        </p:nvSpPr>
        <p:spPr>
          <a:xfrm>
            <a:off x="6641096" y="4233314"/>
            <a:ext cx="1089510" cy="29168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Summary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60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 bwMode="auto">
          <a:xfrm>
            <a:off x="1203028" y="4559920"/>
            <a:ext cx="1929916" cy="1652318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endParaRPr lang="en-US" i="0" dirty="0" smtClean="0">
              <a:latin typeface="Calibri" panose="020F050202020403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3546063" y="4544422"/>
            <a:ext cx="2386738" cy="1652318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endParaRPr lang="en-US" i="0" dirty="0" smtClean="0">
              <a:latin typeface="Calibri" panose="020F050202020403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6280877" y="4562503"/>
            <a:ext cx="1897147" cy="1652318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endParaRPr lang="en-US" i="0" dirty="0" smtClean="0">
              <a:latin typeface="Calibri" panose="020F0502020204030204" pitchFamily="34" charset="0"/>
            </a:endParaRPr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PI Control Simulations – Discharging Stage</a:t>
            </a:r>
            <a:endParaRPr lang="en-US" i="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0340541"/>
                  </p:ext>
                </p:extLst>
              </p:nvPr>
            </p:nvGraphicFramePr>
            <p:xfrm>
              <a:off x="1275521" y="4839777"/>
              <a:ext cx="1781856" cy="1097280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1009523"/>
                    <a:gridCol w="772333"/>
                  </a:tblGrid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l-GR" sz="1200" b="1" i="1" u="none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200" b="1" i="1" u="none" smtClean="0"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  <m:sub>
                                  <m:r>
                                    <a:rPr lang="en-US" sz="1200" b="1" i="1" u="none" smtClean="0">
                                      <a:latin typeface="Cambria Math" panose="02040503050406030204" pitchFamily="18" charset="0"/>
                                    </a:rPr>
                                    <m:t>𝒅𝒊𝒔𝒄𝒉</m:t>
                                  </m:r>
                                </m:sub>
                              </m:sSub>
                            </m:oMath>
                          </a14:m>
                          <a:r>
                            <a:rPr lang="el-GR" sz="1200" b="1" i="1" dirty="0" smtClean="0"/>
                            <a:t> (%)</a:t>
                          </a:r>
                          <a:endParaRPr lang="en-US" sz="1200" b="1" i="1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95</a:t>
                          </a:r>
                          <a:r>
                            <a:rPr lang="en-US" sz="1200" baseline="0" dirty="0" smtClean="0"/>
                            <a:t> </a:t>
                          </a:r>
                          <a:r>
                            <a:rPr lang="en-US" sz="1200" dirty="0" smtClean="0"/>
                            <a:t>%</a:t>
                          </a:r>
                          <a:endParaRPr lang="en-US" sz="1200" b="0" i="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𝐄𝐒𝐔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1" dirty="0" smtClean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38 W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36.2 W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</m:e>
                                      <m:sub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𝒃𝒖𝒔</m:t>
                                        </m:r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𝒆𝒓𝒓𝒐𝒓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≤ 2.4 V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0340541"/>
                  </p:ext>
                </p:extLst>
              </p:nvPr>
            </p:nvGraphicFramePr>
            <p:xfrm>
              <a:off x="1275521" y="4839777"/>
              <a:ext cx="1781856" cy="1097280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1009523"/>
                    <a:gridCol w="772333"/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602" t="-2222" r="-77711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95</a:t>
                          </a:r>
                          <a:r>
                            <a:rPr lang="en-US" sz="1200" baseline="0" dirty="0" smtClean="0"/>
                            <a:t> </a:t>
                          </a:r>
                          <a:r>
                            <a:rPr lang="en-US" sz="1200" dirty="0" smtClean="0"/>
                            <a:t>%</a:t>
                          </a:r>
                          <a:endParaRPr lang="en-US" sz="1200" b="0" i="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602" t="-100000" r="-77711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38 W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602" t="-204444" r="-77711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36.2 W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602" t="-304444" r="-77711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≤ 2.4 V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927023"/>
                  </p:ext>
                </p:extLst>
              </p:nvPr>
            </p:nvGraphicFramePr>
            <p:xfrm>
              <a:off x="3657134" y="4697710"/>
              <a:ext cx="2182678" cy="1371600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1091339"/>
                    <a:gridCol w="1091339"/>
                  </a:tblGrid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l-GR" sz="1200" b="1" i="1" u="none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200" b="1" i="1" u="none" smtClean="0"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  <m:sub>
                                  <m:r>
                                    <a:rPr lang="en-US" sz="1200" b="1" i="1" u="none" smtClean="0">
                                      <a:latin typeface="Cambria Math" panose="02040503050406030204" pitchFamily="18" charset="0"/>
                                    </a:rPr>
                                    <m:t>𝒅𝒊𝒔𝒄𝒉</m:t>
                                  </m:r>
                                </m:sub>
                              </m:sSub>
                            </m:oMath>
                          </a14:m>
                          <a:r>
                            <a:rPr lang="el-GR" sz="1200" b="1" i="1" dirty="0" smtClean="0"/>
                            <a:t> (%)</a:t>
                          </a:r>
                          <a:endParaRPr lang="en-US" sz="1200" b="1" i="1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95%</a:t>
                          </a:r>
                          <a:endParaRPr lang="en-US" sz="1200" b="0" i="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𝒃𝒖𝒔</m:t>
                                    </m:r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26.4 V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</m:e>
                                      <m:sub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𝒃𝒖𝒔</m:t>
                                        </m:r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𝒆𝒓𝒓𝒐𝒓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2.4 V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𝒃𝒖𝒔</m:t>
                                    </m:r>
                                  </m:sub>
                                </m:s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𝒓𝒊𝒔𝒆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300</a:t>
                          </a:r>
                          <a:r>
                            <a:rPr lang="el-GR" sz="1200" dirty="0" smtClean="0"/>
                            <a:t>μ</a:t>
                          </a:r>
                          <a:r>
                            <a:rPr lang="en-US" sz="1200" dirty="0" smtClean="0"/>
                            <a:t>s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𝒃𝒖𝒔</m:t>
                                    </m:r>
                                  </m:sub>
                                </m:sSub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𝒐𝒔𝒄𝒊𝒍𝒍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2.3 </a:t>
                          </a:r>
                          <a:r>
                            <a:rPr lang="en-US" sz="1200" dirty="0" err="1" smtClean="0"/>
                            <a:t>ms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927023"/>
                  </p:ext>
                </p:extLst>
              </p:nvPr>
            </p:nvGraphicFramePr>
            <p:xfrm>
              <a:off x="3657134" y="4697710"/>
              <a:ext cx="2182678" cy="1371600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1091339"/>
                    <a:gridCol w="1091339"/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556" t="-2222" r="-101111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95%</a:t>
                          </a:r>
                          <a:endParaRPr lang="en-US" sz="1200" b="0" i="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556" t="-102222" r="-101111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26.4 V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556" t="-197826" r="-101111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2.4 V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4"/>
                          <a:stretch>
                            <a:fillRect l="-556" t="-304444" r="-101111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300</a:t>
                          </a:r>
                          <a:r>
                            <a:rPr lang="el-GR" sz="1200" dirty="0" smtClean="0"/>
                            <a:t>μ</a:t>
                          </a:r>
                          <a:r>
                            <a:rPr lang="en-US" sz="1200" dirty="0" smtClean="0"/>
                            <a:t>s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4"/>
                          <a:stretch>
                            <a:fillRect l="-556" t="-404444" r="-101111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2.3 </a:t>
                          </a:r>
                          <a:r>
                            <a:rPr lang="en-US" sz="1200" dirty="0" err="1" smtClean="0"/>
                            <a:t>ms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1" name="Text Placeholder 6"/>
          <p:cNvSpPr txBox="1">
            <a:spLocks/>
          </p:cNvSpPr>
          <p:nvPr/>
        </p:nvSpPr>
        <p:spPr>
          <a:xfrm>
            <a:off x="3946973" y="4344891"/>
            <a:ext cx="1598370" cy="27360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Discharging t=1s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251118" y="4423618"/>
                <a:ext cx="181607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 marL="0" lvl="0" indent="0">
                  <a:buNone/>
                </a:pPr>
                <a:r>
                  <a:rPr lang="de-CH" sz="1200" b="1" i="0" kern="0" dirty="0" smtClean="0">
                    <a:solidFill>
                      <a:srgbClr val="52C628"/>
                    </a:solidFill>
                    <a:latin typeface="Calibri" panose="020F0502020204030204" pitchFamily="34" charset="0"/>
                  </a:rPr>
                  <a:t>Discharging  </a:t>
                </a:r>
                <a14:m>
                  <m:oMath xmlns:m="http://schemas.openxmlformats.org/officeDocument/2006/math">
                    <m:r>
                      <a:rPr lang="en-US" sz="1200" b="1" i="0" kern="0" smtClean="0">
                        <a:solidFill>
                          <a:srgbClr val="52C62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200" b="1" i="1" kern="0" smtClean="0">
                        <a:solidFill>
                          <a:srgbClr val="52C62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200" b="1" i="1" kern="0" smtClean="0">
                        <a:solidFill>
                          <a:srgbClr val="52C628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1200" b="1" i="1" kern="0" smtClean="0">
                        <a:solidFill>
                          <a:srgbClr val="52C62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200" b="1" i="1" kern="0" smtClean="0">
                        <a:solidFill>
                          <a:srgbClr val="52C62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  <m:r>
                      <a:rPr lang="en-US" sz="1200" b="1" i="1" kern="0" smtClean="0">
                        <a:solidFill>
                          <a:srgbClr val="52C62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</m:oMath>
                </a14:m>
                <a:endParaRPr lang="en-US" sz="1200" b="1" i="0" kern="0" dirty="0">
                  <a:solidFill>
                    <a:srgbClr val="52C628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118" y="4423618"/>
                <a:ext cx="1816075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5809175"/>
                  </p:ext>
                </p:extLst>
              </p:nvPr>
            </p:nvGraphicFramePr>
            <p:xfrm>
              <a:off x="6370818" y="4679627"/>
              <a:ext cx="1741058" cy="1371600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870529"/>
                    <a:gridCol w="870529"/>
                  </a:tblGrid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l-GR" sz="1200" b="1" i="1" u="none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200" b="1" i="1" u="none" smtClean="0">
                                      <a:latin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  <m:sub>
                                  <m:r>
                                    <a:rPr lang="en-US" sz="1200" b="1" i="1" u="none" smtClean="0">
                                      <a:latin typeface="Cambria Math" panose="02040503050406030204" pitchFamily="18" charset="0"/>
                                    </a:rPr>
                                    <m:t>𝒅𝒊𝒔𝒄𝒉</m:t>
                                  </m:r>
                                </m:sub>
                              </m:sSub>
                            </m:oMath>
                          </a14:m>
                          <a:r>
                            <a:rPr lang="el-GR" sz="1200" b="1" i="1" dirty="0" smtClean="0"/>
                            <a:t> (%)</a:t>
                          </a:r>
                          <a:endParaRPr lang="en-US" sz="1200" b="1" i="1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95%</a:t>
                          </a:r>
                          <a:endParaRPr lang="en-US" sz="1200" b="0" i="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dirty="0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sz="1200" b="1" i="1" dirty="0" smtClean="0">
                                        <a:latin typeface="Cambria Math" panose="02040503050406030204" pitchFamily="18" charset="0"/>
                                      </a:rPr>
                                      <m:t>𝒅𝒊𝒔𝒄𝒉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22 s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𝑬𝑺𝑼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≤ 38 W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≤ 36.5 W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</m:e>
                                      <m:sub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𝒃𝒖𝒔</m:t>
                                        </m:r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𝒆𝒓𝒓𝒐𝒓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≤ 2.4 V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5809175"/>
                  </p:ext>
                </p:extLst>
              </p:nvPr>
            </p:nvGraphicFramePr>
            <p:xfrm>
              <a:off x="6370818" y="4679627"/>
              <a:ext cx="1741058" cy="1371600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870529"/>
                    <a:gridCol w="870529"/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699" t="-2222" r="-101399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95%</a:t>
                          </a:r>
                          <a:endParaRPr lang="en-US" sz="1200" b="0" i="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699" t="-102222" r="-101399" b="-3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22 s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699" t="-197826" r="-101399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≤ 38 W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699" t="-304444" r="-101399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≤ 36.5 W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6"/>
                          <a:stretch>
                            <a:fillRect l="-699" t="-404444" r="-101399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≤ 2.4 V</a:t>
                          </a:r>
                          <a:endParaRPr lang="en-US" sz="1200" b="0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5" name="Text Placeholder 6"/>
          <p:cNvSpPr txBox="1">
            <a:spLocks/>
          </p:cNvSpPr>
          <p:nvPr/>
        </p:nvSpPr>
        <p:spPr>
          <a:xfrm>
            <a:off x="6719601" y="4311313"/>
            <a:ext cx="1089510" cy="29168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Summary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429" y="850313"/>
            <a:ext cx="6952341" cy="350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5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Software Implementation</a:t>
            </a:r>
            <a:endParaRPr lang="en-US" i="0" kern="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760277"/>
              </p:ext>
            </p:extLst>
          </p:nvPr>
        </p:nvGraphicFramePr>
        <p:xfrm>
          <a:off x="211267" y="1785286"/>
          <a:ext cx="4352925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5" name="Acrobat Document" r:id="rId3" imgW="4352684" imgH="2857453" progId="AcroExch.Document.DC">
                  <p:embed/>
                </p:oleObj>
              </mc:Choice>
              <mc:Fallback>
                <p:oleObj name="Acrobat Document" r:id="rId3" imgW="4352684" imgH="2857453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267" y="1785286"/>
                        <a:ext cx="4352925" cy="285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 bwMode="auto">
              <a:xfrm>
                <a:off x="4575856" y="1312687"/>
                <a:ext cx="3653744" cy="1895208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endParaRPr lang="en-US" i="0" dirty="0" smtClean="0">
                  <a:latin typeface="Calibri" panose="020F050202020403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i="0" dirty="0" smtClean="0">
                    <a:latin typeface="Calibri" panose="020F0502020204030204" pitchFamily="34" charset="0"/>
                  </a:rPr>
                  <a:t>Used </a:t>
                </a:r>
                <a:r>
                  <a:rPr lang="el-GR" i="0" dirty="0" smtClean="0">
                    <a:latin typeface="Calibri" panose="020F0502020204030204" pitchFamily="34" charset="0"/>
                  </a:rPr>
                  <a:t>μ</a:t>
                </a:r>
                <a:r>
                  <a:rPr lang="en-US" i="0" dirty="0" smtClean="0">
                    <a:latin typeface="Calibri" panose="020F0502020204030204" pitchFamily="34" charset="0"/>
                  </a:rPr>
                  <a:t>C: ATMEGA88PA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i="0" dirty="0" smtClean="0">
                    <a:latin typeface="Calibri" panose="020F0502020204030204" pitchFamily="34" charset="0"/>
                  </a:rPr>
                  <a:t>Sampling period = 4kHz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i="0" dirty="0" smtClean="0">
                    <a:latin typeface="Calibri" panose="020F0502020204030204" pitchFamily="34" charset="0"/>
                  </a:rPr>
                  <a:t>Reading of the ADC values = 128 kHz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=0.020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𝑑𝑖𝑔𝑖𝑡𝑠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𝑉𝑜𝑙𝑡</m:t>
                        </m:r>
                      </m:den>
                    </m:f>
                  </m:oMath>
                </a14:m>
                <a:endParaRPr lang="en-US" i="0" dirty="0" smtClean="0">
                  <a:latin typeface="Calibri" panose="020F050202020403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0025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𝑑𝑖𝑔𝑖𝑡𝑠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𝑉𝑜𝑙𝑡</m:t>
                        </m:r>
                      </m:den>
                    </m:f>
                  </m:oMath>
                </a14:m>
                <a:endParaRPr lang="en-US" i="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5856" y="1312687"/>
                <a:ext cx="3653744" cy="1895208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5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6"/>
          <p:cNvSpPr txBox="1">
            <a:spLocks/>
          </p:cNvSpPr>
          <p:nvPr/>
        </p:nvSpPr>
        <p:spPr>
          <a:xfrm>
            <a:off x="5714334" y="1096649"/>
            <a:ext cx="1435974" cy="31242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Characteristics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 bwMode="auto">
              <a:xfrm>
                <a:off x="4414625" y="3773573"/>
                <a:ext cx="4309652" cy="2372394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i="0" dirty="0" smtClean="0">
                    <a:latin typeface="Calibri" panose="020F0502020204030204" pitchFamily="34" charset="0"/>
                  </a:rPr>
                  <a:t>Integral windup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0" dirty="0" smtClean="0"/>
                  <a:t> term </a:t>
                </a:r>
                <a:r>
                  <a:rPr lang="en-US" i="0" dirty="0"/>
                  <a:t>accumulates </a:t>
                </a:r>
                <a:r>
                  <a:rPr lang="en-US" i="0" dirty="0" smtClean="0"/>
                  <a:t>a significant error) 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n-US" dirty="0" smtClean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i="0" dirty="0" smtClean="0"/>
                  <a:t>If it reaches a max value</a:t>
                </a:r>
                <a:r>
                  <a:rPr lang="en-US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i="0" dirty="0" smtClean="0"/>
                  <a:t> re-initialize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i="0" dirty="0" smtClean="0">
                    <a:latin typeface="Calibri" panose="020F0502020204030204" pitchFamily="34" charset="0"/>
                  </a:rPr>
                  <a:t>ADC inputs read large spikes</a:t>
                </a:r>
              </a:p>
              <a:p>
                <a:r>
                  <a:rPr lang="en-US" dirty="0" smtClean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i="0" dirty="0" smtClean="0">
                    <a:latin typeface="Calibri" panose="020F0502020204030204" pitchFamily="34" charset="0"/>
                  </a:rPr>
                  <a:t>Keep the last values and average them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i="0" dirty="0" smtClean="0">
                    <a:latin typeface="Calibri" panose="020F0502020204030204" pitchFamily="34" charset="0"/>
                  </a:rPr>
                  <a:t>Float numbers result in slow running times</a:t>
                </a:r>
              </a:p>
              <a:p>
                <a:r>
                  <a:rPr lang="en-US" dirty="0" smtClean="0"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n-US" i="0" dirty="0" smtClean="0">
                    <a:latin typeface="Calibri" panose="020F0502020204030204" pitchFamily="34" charset="0"/>
                  </a:rPr>
                  <a:t>Use of integer numbers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i="0" dirty="0" smtClean="0">
                    <a:latin typeface="Calibri" panose="020F0502020204030204" pitchFamily="34" charset="0"/>
                  </a:rPr>
                  <a:t>Fast PWM signal of 64 kHz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14625" y="3773573"/>
                <a:ext cx="4309652" cy="2372394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6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6"/>
          <p:cNvSpPr txBox="1">
            <a:spLocks/>
          </p:cNvSpPr>
          <p:nvPr/>
        </p:nvSpPr>
        <p:spPr>
          <a:xfrm>
            <a:off x="6076597" y="3587515"/>
            <a:ext cx="1148663" cy="27994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Limitations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77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auto">
          <a:xfrm>
            <a:off x="5777564" y="4454576"/>
            <a:ext cx="3219030" cy="1693889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endParaRPr lang="en-US" i="0" smtClean="0">
              <a:latin typeface="Calibri" panose="020F0502020204030204" pitchFamily="34" charset="0"/>
            </a:endParaRPr>
          </a:p>
          <a:p>
            <a:endParaRPr lang="en-US" i="0" dirty="0" smtClean="0">
              <a:latin typeface="Calibri" panose="020F050202020403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417269" y="4437087"/>
            <a:ext cx="3219030" cy="1693889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endParaRPr lang="en-US" i="0" dirty="0" smtClean="0">
              <a:latin typeface="Calibri" panose="020F0502020204030204" pitchFamily="34" charset="0"/>
            </a:endParaRPr>
          </a:p>
          <a:p>
            <a:endParaRPr lang="en-US" i="0" dirty="0" smtClean="0">
              <a:latin typeface="Calibri" panose="020F0502020204030204" pitchFamily="34" charset="0"/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Experimental Results</a:t>
            </a:r>
            <a:endParaRPr lang="en-US" i="0" kern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07" y="991225"/>
            <a:ext cx="5426439" cy="3391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4523169"/>
                  </p:ext>
                </p:extLst>
              </p:nvPr>
            </p:nvGraphicFramePr>
            <p:xfrm>
              <a:off x="2573306" y="4574915"/>
              <a:ext cx="2883110" cy="1413666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1441555"/>
                    <a:gridCol w="1441555"/>
                  </a:tblGrid>
                  <a:tr h="2049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𝒉𝒂𝒓𝒗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dirty="0" smtClean="0"/>
                            <a:t>25.4 V</a:t>
                          </a:r>
                          <a:endParaRPr lang="en-US" sz="1200" b="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049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𝒉𝒂𝒓𝒗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0.2 A</a:t>
                          </a:r>
                          <a:endParaRPr 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1638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𝒔𝒄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1.8V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</m:oMath>
                          </a14:m>
                          <a:r>
                            <a:rPr lang="en-US" sz="1200" dirty="0" smtClean="0"/>
                            <a:t> 9 = 16.2 V</a:t>
                          </a:r>
                          <a:endParaRPr 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049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𝒔𝒄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0.185 A</a:t>
                          </a:r>
                          <a:endParaRPr 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04988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</m:e>
                                      <m:sub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𝒃𝒖𝒔</m:t>
                                        </m:r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𝒆𝒓𝒓𝒐𝒓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&lt;</a:t>
                          </a:r>
                          <a:r>
                            <a:rPr lang="en-US" sz="1200" baseline="0" dirty="0" smtClean="0"/>
                            <a:t> 1</a:t>
                          </a:r>
                          <a:r>
                            <a:rPr lang="en-US" sz="1200" dirty="0" smtClean="0"/>
                            <a:t> V</a:t>
                          </a:r>
                          <a:endParaRPr 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4523169"/>
                  </p:ext>
                </p:extLst>
              </p:nvPr>
            </p:nvGraphicFramePr>
            <p:xfrm>
              <a:off x="2573306" y="4574915"/>
              <a:ext cx="2883110" cy="1413666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1441555"/>
                    <a:gridCol w="1441555"/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22" t="-2222" r="-100844" b="-43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dirty="0" smtClean="0"/>
                            <a:t>25.4 V</a:t>
                          </a:r>
                          <a:endParaRPr lang="en-US" sz="1200" b="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22" t="-102222" r="-100844" b="-33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0.2 A</a:t>
                          </a:r>
                          <a:endParaRPr 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163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22" t="-171698" r="-100844" b="-1811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422" t="-171698" r="-844" b="-181132"/>
                          </a:stretch>
                        </a:blipFill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22" t="-320000" r="-100844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0.185 A</a:t>
                          </a:r>
                          <a:endParaRPr 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422" t="-420000" r="-100844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&lt;</a:t>
                          </a:r>
                          <a:r>
                            <a:rPr lang="en-US" sz="1200" baseline="0" dirty="0" smtClean="0"/>
                            <a:t> 1</a:t>
                          </a:r>
                          <a:r>
                            <a:rPr lang="en-US" sz="1200" dirty="0" smtClean="0"/>
                            <a:t> V</a:t>
                          </a:r>
                          <a:endParaRPr lang="en-US" sz="120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8632149"/>
                  </p:ext>
                </p:extLst>
              </p:nvPr>
            </p:nvGraphicFramePr>
            <p:xfrm>
              <a:off x="5993564" y="4826828"/>
              <a:ext cx="2700728" cy="352269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1350364"/>
                    <a:gridCol w="1350364"/>
                  </a:tblGrid>
                  <a:tr h="3522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1200" smtClean="0">
                                        <a:latin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𝒄𝒉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𝒆𝒙𝒑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75</a:t>
                          </a:r>
                          <a:r>
                            <a:rPr lang="en-US" sz="1200" baseline="0" dirty="0" smtClean="0"/>
                            <a:t>%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8632149"/>
                  </p:ext>
                </p:extLst>
              </p:nvPr>
            </p:nvGraphicFramePr>
            <p:xfrm>
              <a:off x="5993564" y="4826828"/>
              <a:ext cx="2700728" cy="352269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1350364"/>
                    <a:gridCol w="1350364"/>
                  </a:tblGrid>
                  <a:tr h="3522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50" t="-1695" r="-101351" b="-50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75</a:t>
                          </a:r>
                          <a:r>
                            <a:rPr lang="en-US" sz="1200" baseline="0" dirty="0" smtClean="0"/>
                            <a:t>%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 bwMode="auto">
              <a:xfrm>
                <a:off x="126272" y="4694416"/>
                <a:ext cx="2167224" cy="1181728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400" i="0" dirty="0" smtClean="0">
                    <a:latin typeface="Calibri" panose="020F0502020204030204" pitchFamily="34" charset="0"/>
                  </a:rPr>
                  <a:t>Re-tuning of PI terms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400" i="0" dirty="0" smtClean="0">
                    <a:latin typeface="Calibri" panose="020F0502020204030204" pitchFamily="34" charset="0"/>
                  </a:rPr>
                  <a:t>Keep bus voltage stable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𝑏𝑢𝑠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10%∙24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1400" i="0" dirty="0" smtClean="0">
                  <a:latin typeface="Calibri" panose="020F050202020403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sz="1400" i="0" dirty="0" smtClean="0">
                    <a:latin typeface="Calibri" panose="020F0502020204030204" pitchFamily="34" charset="0"/>
                  </a:rPr>
                  <a:t>Charging Efficiency,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𝒄𝒉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=75%</m:t>
                      </m:r>
                    </m:oMath>
                  </m:oMathPara>
                </a14:m>
                <a:endParaRPr lang="en-US" sz="1400" i="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6272" y="4694416"/>
                <a:ext cx="2167224" cy="1181728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5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0370644"/>
                  </p:ext>
                </p:extLst>
              </p:nvPr>
            </p:nvGraphicFramePr>
            <p:xfrm>
              <a:off x="6011052" y="5578837"/>
              <a:ext cx="2700728" cy="352269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1350364"/>
                    <a:gridCol w="1350364"/>
                  </a:tblGrid>
                  <a:tr h="35226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1200" smtClean="0">
                                        <a:latin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𝒄𝒉</m:t>
                                    </m:r>
                                    <m:r>
                                      <a:rPr lang="en-US" sz="1200" b="1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0" smtClean="0">
                                        <a:latin typeface="Cambria Math" panose="02040503050406030204" pitchFamily="18" charset="0"/>
                                      </a:rPr>
                                      <m:t>𝐬𝐢𝐦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78</a:t>
                          </a:r>
                          <a:r>
                            <a:rPr lang="en-US" sz="1200" baseline="0" dirty="0" smtClean="0"/>
                            <a:t>%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40370644"/>
                  </p:ext>
                </p:extLst>
              </p:nvPr>
            </p:nvGraphicFramePr>
            <p:xfrm>
              <a:off x="6011052" y="5578837"/>
              <a:ext cx="2700728" cy="352269"/>
            </p:xfrm>
            <a:graphic>
              <a:graphicData uri="http://schemas.openxmlformats.org/drawingml/2006/table">
                <a:tbl>
                  <a:tblPr firstRow="1" bandRow="1">
                    <a:tableStyleId>{ED083AE6-46FA-4A59-8FB0-9F97EB10719F}</a:tableStyleId>
                  </a:tblPr>
                  <a:tblGrid>
                    <a:gridCol w="1350364"/>
                    <a:gridCol w="1350364"/>
                  </a:tblGrid>
                  <a:tr h="3522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450" t="-1724" r="-101351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/>
                            <a:t>78</a:t>
                          </a:r>
                          <a:r>
                            <a:rPr lang="en-US" sz="1200" baseline="0" dirty="0" smtClean="0"/>
                            <a:t>%</a:t>
                          </a:r>
                          <a:endParaRPr lang="en-US" sz="12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1" name="Text Placeholder 6"/>
          <p:cNvSpPr txBox="1">
            <a:spLocks/>
          </p:cNvSpPr>
          <p:nvPr/>
        </p:nvSpPr>
        <p:spPr>
          <a:xfrm>
            <a:off x="6708674" y="4467069"/>
            <a:ext cx="1386015" cy="25483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Experimental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6723665" y="5193963"/>
            <a:ext cx="1221123" cy="29243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Simulations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27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Conclusions</a:t>
            </a:r>
            <a:endParaRPr lang="en-US" i="0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/>
              <p:cNvSpPr/>
              <p:nvPr/>
            </p:nvSpPr>
            <p:spPr bwMode="auto">
              <a:xfrm>
                <a:off x="426072" y="2176069"/>
                <a:ext cx="3636259" cy="2635773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endParaRPr lang="en-US" sz="1400" i="0" dirty="0" smtClean="0">
                  <a:latin typeface="Calibri" panose="020F0502020204030204" pitchFamily="34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en-US" sz="1400" i="0" dirty="0" smtClean="0">
                    <a:latin typeface="Calibri" panose="020F0502020204030204" pitchFamily="34" charset="0"/>
                  </a:rPr>
                  <a:t>Optimum Storage System and inductor design and implementation in terms of cost (CHF), Volume (l) and Efficiency (</a:t>
                </a:r>
                <a:r>
                  <a:rPr lang="el-GR" sz="1400" i="0" dirty="0" smtClean="0">
                    <a:latin typeface="Calibri" panose="020F0502020204030204" pitchFamily="34" charset="0"/>
                  </a:rPr>
                  <a:t>%)</a:t>
                </a:r>
                <a:r>
                  <a:rPr lang="en-US" sz="1400" i="0" dirty="0" smtClean="0">
                    <a:latin typeface="Calibri" panose="020F0502020204030204" pitchFamily="34" charset="0"/>
                  </a:rPr>
                  <a:t> was designed</a:t>
                </a:r>
              </a:p>
              <a:p>
                <a:pPr algn="just"/>
                <a:endParaRPr lang="en-US" sz="1400" i="0" dirty="0" smtClean="0">
                  <a:latin typeface="Calibri" panose="020F0502020204030204" pitchFamily="34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en-US" sz="1400" i="0" dirty="0" smtClean="0">
                    <a:latin typeface="Calibri" panose="020F0502020204030204" pitchFamily="34" charset="0"/>
                  </a:rPr>
                  <a:t>PI controller </a:t>
                </a:r>
                <a:r>
                  <a:rPr lang="en-US" sz="1400" i="0" dirty="0" smtClean="0">
                    <a:latin typeface="Calibri" panose="020F0502020204030204" pitchFamily="34" charset="0"/>
                  </a:rPr>
                  <a:t>achieved to </a:t>
                </a:r>
                <a:r>
                  <a:rPr lang="en-US" sz="1400" i="0" dirty="0" smtClean="0">
                    <a:latin typeface="Calibri" panose="020F0502020204030204" pitchFamily="34" charset="0"/>
                  </a:rPr>
                  <a:t>keep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𝑏𝑢𝑠</m:t>
                        </m:r>
                      </m:sub>
                    </m:sSub>
                  </m:oMath>
                </a14:m>
                <a:r>
                  <a:rPr lang="en-US" sz="1400" i="0" dirty="0" smtClean="0">
                    <a:latin typeface="Calibri" panose="020F0502020204030204" pitchFamily="34" charset="0"/>
                  </a:rPr>
                  <a:t> stable regardless load and voltage variations</a:t>
                </a:r>
              </a:p>
              <a:p>
                <a:pPr algn="just"/>
                <a:endParaRPr lang="en-US" sz="1400" i="0" dirty="0" smtClean="0">
                  <a:latin typeface="Calibri" panose="020F0502020204030204" pitchFamily="34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en-US" sz="1400" i="0" dirty="0" smtClean="0">
                    <a:latin typeface="Calibri" panose="020F0502020204030204" pitchFamily="34" charset="0"/>
                  </a:rPr>
                  <a:t>Verified by simulations (</a:t>
                </a:r>
                <a:r>
                  <a:rPr lang="en-US" sz="1400" i="0" dirty="0" err="1" smtClean="0">
                    <a:latin typeface="Calibri" panose="020F0502020204030204" pitchFamily="34" charset="0"/>
                  </a:rPr>
                  <a:t>GeckoCircuits</a:t>
                </a:r>
                <a:r>
                  <a:rPr lang="en-US" sz="1400" i="0" dirty="0" smtClean="0">
                    <a:latin typeface="Calibri" panose="020F0502020204030204" pitchFamily="34" charset="0"/>
                  </a:rPr>
                  <a:t>) and experiments</a:t>
                </a:r>
              </a:p>
            </p:txBody>
          </p:sp>
        </mc:Choice>
        <mc:Fallback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072" y="2176069"/>
                <a:ext cx="3636259" cy="2635773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2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6"/>
          <p:cNvSpPr txBox="1">
            <a:spLocks/>
          </p:cNvSpPr>
          <p:nvPr/>
        </p:nvSpPr>
        <p:spPr>
          <a:xfrm>
            <a:off x="1746930" y="1911116"/>
            <a:ext cx="996266" cy="30742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Summary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057" y="1065936"/>
            <a:ext cx="4240506" cy="461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6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297" y="865799"/>
            <a:ext cx="5982346" cy="2148399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41286" y="478112"/>
            <a:ext cx="7598410" cy="314296"/>
          </a:xfrm>
        </p:spPr>
        <p:txBody>
          <a:bodyPr/>
          <a:lstStyle/>
          <a:p>
            <a:pPr algn="ctr"/>
            <a:r>
              <a:rPr lang="en-US" dirty="0" smtClean="0"/>
              <a:t>Overview of the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45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Outlook</a:t>
            </a:r>
            <a:endParaRPr lang="en-US" i="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 bwMode="auto">
              <a:xfrm>
                <a:off x="2946924" y="3542674"/>
                <a:ext cx="3636259" cy="2335970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pPr marL="285750" lvl="1" indent="-285750" algn="just">
                  <a:buFont typeface="Wingdings" panose="05000000000000000000" pitchFamily="2" charset="2"/>
                  <a:buChar char="Ø"/>
                </a:pPr>
                <a:endParaRPr lang="en-US" sz="1400" i="0" dirty="0" smtClean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 marL="285750" lvl="1" indent="-285750" algn="just">
                  <a:buFont typeface="Wingdings" panose="05000000000000000000" pitchFamily="2" charset="2"/>
                  <a:buChar char="Ø"/>
                </a:pPr>
                <a:r>
                  <a:rPr lang="en-US" sz="1400" i="0" dirty="0" smtClean="0">
                    <a:latin typeface="Calibri" panose="020F0502020204030204" pitchFamily="34" charset="0"/>
                    <a:ea typeface="Cambria Math" panose="02040503050406030204" pitchFamily="18" charset="0"/>
                  </a:rPr>
                  <a:t>Experimental </a:t>
                </a:r>
                <a:r>
                  <a:rPr lang="en-US" sz="1400" i="0" dirty="0">
                    <a:latin typeface="Calibri" panose="020F0502020204030204" pitchFamily="34" charset="0"/>
                    <a:ea typeface="Cambria Math" panose="02040503050406030204" pitchFamily="18" charset="0"/>
                  </a:rPr>
                  <a:t>setup for the discharging cycle 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en-US" sz="1400" i="0" dirty="0" smtClean="0">
                    <a:latin typeface="Calibri" panose="020F0502020204030204" pitchFamily="34" charset="0"/>
                  </a:rPr>
                  <a:t>Improved PI control scheme</a:t>
                </a:r>
              </a:p>
              <a:p>
                <a:pPr marL="742950" lvl="1" indent="-285750" algn="just">
                  <a:buFont typeface="Wingdings" panose="05000000000000000000" pitchFamily="2" charset="2"/>
                  <a:buChar char="ü"/>
                </a:pPr>
                <a:r>
                  <a:rPr lang="en-US" sz="1400" i="0" dirty="0" smtClean="0">
                    <a:latin typeface="Calibri" panose="020F0502020204030204" pitchFamily="34" charset="0"/>
                  </a:rPr>
                  <a:t>Cascaded voltage and current loop control</a:t>
                </a:r>
              </a:p>
              <a:p>
                <a:pPr marL="742950" lvl="1" indent="-285750" algn="just">
                  <a:buFont typeface="Wingdings" panose="05000000000000000000" pitchFamily="2" charset="2"/>
                  <a:buChar char="ü"/>
                </a:pPr>
                <a:r>
                  <a:rPr lang="en-US" sz="1400" i="0" dirty="0" smtClean="0">
                    <a:latin typeface="Calibri" panose="020F0502020204030204" pitchFamily="34" charset="0"/>
                  </a:rPr>
                  <a:t>Improved Evaluation of PI terms by using different values for </a:t>
                </a:r>
              </a:p>
              <a:p>
                <a:pPr lvl="1" algn="just"/>
                <a:r>
                  <a:rPr lang="en-US" sz="1400" i="0" dirty="0" smtClean="0">
                    <a:latin typeface="Calibri" panose="020F0502020204030204" pitchFamily="34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𝑠𝑡𝑜𝑟𝑒</m:t>
                        </m:r>
                      </m:sub>
                    </m:sSub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400" i="0" dirty="0" smtClean="0">
                    <a:latin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𝑠𝑡𝑜𝑟𝑒</m:t>
                        </m:r>
                      </m:sub>
                    </m:sSub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  <m:r>
                      <a:rPr lang="en-US" sz="1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1400" i="0" dirty="0" smtClean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 marL="742950" lvl="1" indent="-285750" algn="just">
                  <a:buFont typeface="Wingdings" panose="05000000000000000000" pitchFamily="2" charset="2"/>
                  <a:buChar char="ü"/>
                </a:pPr>
                <a:r>
                  <a:rPr lang="en-US" sz="1400" i="0" dirty="0" smtClean="0">
                    <a:latin typeface="Calibri" panose="020F0502020204030204" pitchFamily="34" charset="0"/>
                    <a:ea typeface="Cambria Math" panose="02040503050406030204" pitchFamily="18" charset="0"/>
                  </a:rPr>
                  <a:t>Optimization of algorithm for integer numbers</a:t>
                </a: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6924" y="3542674"/>
                <a:ext cx="3636259" cy="2335970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4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 Placeholder 6"/>
          <p:cNvSpPr txBox="1">
            <a:spLocks/>
          </p:cNvSpPr>
          <p:nvPr/>
        </p:nvSpPr>
        <p:spPr>
          <a:xfrm>
            <a:off x="4097895" y="3332685"/>
            <a:ext cx="1268587" cy="24996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Future work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9037"/>
              </p:ext>
            </p:extLst>
          </p:nvPr>
        </p:nvGraphicFramePr>
        <p:xfrm>
          <a:off x="841506" y="1096940"/>
          <a:ext cx="7448550" cy="216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2" name="Acrobat Document" r:id="rId5" imgW="7448505" imgH="2162132" progId="AcroExch.Document.DC">
                  <p:embed/>
                </p:oleObj>
              </mc:Choice>
              <mc:Fallback>
                <p:oleObj name="Acrobat Document" r:id="rId5" imgW="7448505" imgH="216213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1506" y="1096940"/>
                        <a:ext cx="7448550" cy="2162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907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701675" y="2992285"/>
            <a:ext cx="7856538" cy="73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75000"/>
              </a:lnSpc>
            </a:pPr>
            <a:r>
              <a:rPr lang="en-US" sz="5400" b="1" i="0" dirty="0" smtClean="0">
                <a:solidFill>
                  <a:srgbClr val="002060"/>
                </a:solidFill>
                <a:latin typeface="Calibri" panose="020F0502020204030204" pitchFamily="34" charset="0"/>
                <a:ea typeface="SimSun" pitchFamily="2" charset="-122"/>
              </a:rPr>
              <a:t>Discussion</a:t>
            </a:r>
            <a:endParaRPr lang="en-US" sz="5400" b="1" i="0" dirty="0">
              <a:solidFill>
                <a:srgbClr val="002060"/>
              </a:solidFill>
              <a:latin typeface="Calibri" panose="020F0502020204030204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284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Super </a:t>
            </a:r>
            <a:r>
              <a:rPr lang="en-US" i="0" kern="0" dirty="0" smtClean="0"/>
              <a:t>Capacitors</a:t>
            </a:r>
            <a:endParaRPr lang="en-US" i="0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3" y="1516555"/>
            <a:ext cx="1652016" cy="1426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 bwMode="auto">
              <a:xfrm>
                <a:off x="2677099" y="1563966"/>
                <a:ext cx="3678732" cy="1209214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endParaRPr lang="en-US" sz="1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4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𝑏𝑎𝑙𝑎𝑛𝑐𝑒</m:t>
                          </m:r>
                        </m:sub>
                      </m:sSub>
                    </m:oMath>
                  </m:oMathPara>
                </a14:m>
                <a:endParaRPr lang="en-US" sz="1400" i="0" dirty="0" smtClean="0">
                  <a:latin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𝑙𝑜𝑠𝑠𝑒𝑠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(24</m:t>
                              </m:r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𝑏𝑎𝑙𝑎𝑛𝑐𝑒</m:t>
                              </m:r>
                            </m:sub>
                          </m:sSub>
                        </m:den>
                      </m:f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400" i="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77099" y="1563966"/>
                <a:ext cx="3678732" cy="1209214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6"/>
          <p:cNvSpPr txBox="1">
            <a:spLocks/>
          </p:cNvSpPr>
          <p:nvPr/>
        </p:nvSpPr>
        <p:spPr>
          <a:xfrm>
            <a:off x="3205977" y="1256540"/>
            <a:ext cx="2655177" cy="34740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en-US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Balancing </a:t>
            </a:r>
            <a:r>
              <a:rPr lang="en-US" sz="1600" b="1" i="0" kern="0" dirty="0" err="1" smtClean="0">
                <a:solidFill>
                  <a:srgbClr val="52C628"/>
                </a:solidFill>
                <a:latin typeface="Calibri" panose="020F0502020204030204" pitchFamily="34" charset="0"/>
              </a:rPr>
              <a:t>SuperCapacitors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 bwMode="auto">
              <a:xfrm>
                <a:off x="2664605" y="3874949"/>
                <a:ext cx="3678732" cy="1074304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endParaRPr lang="en-US" sz="14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𝑠𝑡𝑜𝑟𝑒</m:t>
                          </m:r>
                        </m:sub>
                      </m:sSub>
                      <m: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400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𝑏𝑜𝑜𝑠𝑡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𝐶𝑏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𝑐h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i="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64605" y="3874949"/>
                <a:ext cx="3678732" cy="1074304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4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/>
          <p:cNvSpPr txBox="1">
            <a:spLocks/>
          </p:cNvSpPr>
          <p:nvPr/>
        </p:nvSpPr>
        <p:spPr>
          <a:xfrm>
            <a:off x="3193483" y="3567523"/>
            <a:ext cx="2655177" cy="34740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en-US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Impact on generator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67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25"/>
              <p:cNvSpPr/>
              <p:nvPr/>
            </p:nvSpPr>
            <p:spPr bwMode="auto">
              <a:xfrm>
                <a:off x="6097355" y="3365286"/>
                <a:ext cx="2881754" cy="1956221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𝐿𝑏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𝐶𝑜𝑟𝑒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𝐿𝑏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𝐶𝑢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𝐿𝑏</m:t>
                          </m:r>
                        </m:sub>
                      </m:sSub>
                    </m:oMath>
                  </m:oMathPara>
                </a14:m>
                <a:endParaRPr lang="en-US" sz="1400" dirty="0" smtClean="0"/>
              </a:p>
              <a:p>
                <a:endParaRPr lang="en-US" sz="1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𝑐𝑜𝑟𝑒</m:t>
                          </m:r>
                        </m:sub>
                      </m:sSub>
                      <m:r>
                        <a:rPr 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  <m:r>
                                <a:rPr lang="en-US" sz="140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𝑆𝑡𝑒𝑖𝑛𝑚𝑒𝑡𝑧</m:t>
                              </m:r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𝑒𝑞𝑢𝑎𝑡𝑖𝑜𝑛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 smtClean="0"/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𝐶𝑢</m:t>
                          </m:r>
                          <m:r>
                            <a:rPr lang="en-US" sz="12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2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𝐿𝑏</m:t>
                          </m:r>
                        </m:sub>
                      </m:sSub>
                      <m:r>
                        <a:rPr lang="en-US" sz="120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𝐿𝑏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12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𝐿𝑏</m:t>
                          </m:r>
                          <m:r>
                            <a:rPr lang="en-US" sz="12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2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𝑅𝑀𝑆</m:t>
                          </m:r>
                        </m:sub>
                        <m:sup>
                          <m:r>
                            <a:rPr lang="en-US" sz="12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05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05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𝐿𝑏</m:t>
                          </m:r>
                        </m:sub>
                      </m:sSub>
                      <m:r>
                        <a:rPr lang="en-US" sz="105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l-GR" sz="1050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𝜌</m:t>
                      </m:r>
                      <m:r>
                        <a:rPr lang="en-US" sz="1100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05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05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𝑀𝐿𝑇</m:t>
                          </m:r>
                        </m:num>
                        <m:den>
                          <m:r>
                            <a:rPr lang="en-US" sz="105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sz="12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4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26" name="Rounded 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7355" y="3365286"/>
                <a:ext cx="2881754" cy="1956221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2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/>
              <p:cNvSpPr/>
              <p:nvPr/>
            </p:nvSpPr>
            <p:spPr bwMode="auto">
              <a:xfrm>
                <a:off x="4355997" y="3677578"/>
                <a:ext cx="1535138" cy="1269171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i="0" dirty="0" smtClean="0">
                  <a:latin typeface="Calibri" panose="020F0502020204030204" pitchFamily="34" charset="0"/>
                </a:endParaRPr>
              </a:p>
              <a:p>
                <a:endParaRPr lang="en-US" sz="1400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  <a:p>
                <a:endParaRPr lang="en-US" sz="1400" i="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Rounded 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5997" y="3677578"/>
                <a:ext cx="1535138" cy="1269171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 bwMode="auto">
          <a:xfrm>
            <a:off x="411084" y="1171728"/>
            <a:ext cx="3636259" cy="1601453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endParaRPr lang="en-US" sz="1400" i="0" dirty="0" smtClean="0">
              <a:latin typeface="Calibri" panose="020F0502020204030204" pitchFamily="34" charset="0"/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Inductor Design</a:t>
            </a:r>
            <a:endParaRPr lang="en-US" i="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27218" y="1351105"/>
                <a:ext cx="3620126" cy="9963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l-GR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  <m:r>
                              <m:rPr>
                                <m:nor/>
                              </m:rPr>
                              <a:rPr lang="en-US"/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1400" dirty="0" smtClea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400" i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1400" i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>
                            <a:latin typeface="Cambria Math" panose="02040503050406030204" pitchFamily="18" charset="0"/>
                          </a:rPr>
                          <m:t>𝐿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𝑝𝑘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𝑅𝑀𝑆</m:t>
                            </m:r>
                          </m:sub>
                        </m:sSub>
                      </m:num>
                      <m:den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𝑝𝑘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𝑅𝑀𝑆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18" y="1351105"/>
                <a:ext cx="3620126" cy="99636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 Placeholder 6"/>
          <p:cNvSpPr txBox="1">
            <a:spLocks/>
          </p:cNvSpPr>
          <p:nvPr/>
        </p:nvSpPr>
        <p:spPr>
          <a:xfrm>
            <a:off x="1132337" y="966734"/>
            <a:ext cx="2285422" cy="36739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1. Sizing a toroidal Core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ounded Rectangle 17"/>
              <p:cNvSpPr/>
              <p:nvPr/>
            </p:nvSpPr>
            <p:spPr bwMode="auto">
              <a:xfrm>
                <a:off x="398593" y="3033005"/>
                <a:ext cx="3636259" cy="2948070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endParaRPr lang="en-US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</m:sub>
                          </m:sSub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𝑁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𝜊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𝐿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𝑝𝑘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𝐿𝑏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endParaRPr lang="en-US" i="0" dirty="0" smtClean="0">
                  <a:latin typeface="Calibri" panose="020F0502020204030204" pitchFamily="34" charset="0"/>
                </a:endParaRPr>
              </a:p>
              <a:p>
                <a:r>
                  <a:rPr lang="en-US" i="0" dirty="0" smtClean="0">
                    <a:latin typeface="Calibri" panose="020F0502020204030204" pitchFamily="34" charset="0"/>
                  </a:rPr>
                  <a:t>In </a:t>
                </a:r>
                <a:r>
                  <a:rPr lang="en-US" i="0" dirty="0">
                    <a:latin typeface="Calibri" panose="020F0502020204030204" pitchFamily="34" charset="0"/>
                  </a:rPr>
                  <a:t>case of exceed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</m:oMath>
                </a14:m>
                <a:endParaRPr lang="en-US" i="0" dirty="0">
                  <a:latin typeface="Calibri" panose="020F050202020403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i="0" dirty="0">
                    <a:latin typeface="Calibri" panose="020F0502020204030204" pitchFamily="34" charset="0"/>
                  </a:rPr>
                  <a:t>Choose larger/different Core/Material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i="0" dirty="0">
                    <a:latin typeface="Calibri" panose="020F0502020204030204" pitchFamily="34" charset="0"/>
                  </a:rPr>
                  <a:t>Operate in lower current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i="0" dirty="0">
                    <a:latin typeface="Calibri" panose="020F0502020204030204" pitchFamily="34" charset="0"/>
                  </a:rPr>
                  <a:t>Increase air gap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i="0" dirty="0">
                    <a:latin typeface="Calibri" panose="020F0502020204030204" pitchFamily="34" charset="0"/>
                  </a:rPr>
                  <a:t>Increase number of turns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8" name="Rounded 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8593" y="3033005"/>
                <a:ext cx="3636259" cy="2948070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5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6"/>
              <p:cNvSpPr txBox="1">
                <a:spLocks/>
              </p:cNvSpPr>
              <p:nvPr/>
            </p:nvSpPr>
            <p:spPr>
              <a:xfrm>
                <a:off x="1584538" y="2828013"/>
                <a:ext cx="1353532" cy="36739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lvl="0" indent="0">
                  <a:buNone/>
                </a:pPr>
                <a:r>
                  <a:rPr lang="de-CH" sz="1600" b="1" i="0" kern="0" dirty="0" smtClean="0">
                    <a:solidFill>
                      <a:srgbClr val="52C628"/>
                    </a:solidFill>
                    <a:latin typeface="Calibri" panose="020F0502020204030204" pitchFamily="34" charset="0"/>
                  </a:rPr>
                  <a:t>2. 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rgbClr val="52C6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rgbClr val="52C628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>
                            <a:solidFill>
                              <a:srgbClr val="52C628"/>
                            </a:solidFill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</m:oMath>
                </a14:m>
                <a:endParaRPr lang="en-US" sz="1600" b="1" i="0" kern="0" dirty="0">
                  <a:solidFill>
                    <a:srgbClr val="52C628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Tex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538" y="2828013"/>
                <a:ext cx="1353532" cy="367391"/>
              </a:xfrm>
              <a:prstGeom prst="rect">
                <a:avLst/>
              </a:prstGeom>
              <a:blipFill rotWithShape="0">
                <a:blip r:embed="rId6"/>
                <a:stretch>
                  <a:fillRect l="-2703" t="-500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Placeholder 6"/>
          <p:cNvSpPr txBox="1">
            <a:spLocks/>
          </p:cNvSpPr>
          <p:nvPr/>
        </p:nvSpPr>
        <p:spPr>
          <a:xfrm>
            <a:off x="4285269" y="3115322"/>
            <a:ext cx="1680815" cy="58724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en-US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3. Number of Turns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909" y="834998"/>
            <a:ext cx="4406406" cy="2177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/>
              <p:cNvSpPr/>
              <p:nvPr/>
            </p:nvSpPr>
            <p:spPr bwMode="auto">
              <a:xfrm>
                <a:off x="4370984" y="5433932"/>
                <a:ext cx="1535138" cy="697046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𝑐𝑢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  <a:p>
                <a:endParaRPr lang="en-US" sz="1400" i="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Rounded 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70984" y="5433932"/>
                <a:ext cx="1535138" cy="697046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8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 Placeholder 6"/>
          <p:cNvSpPr txBox="1">
            <a:spLocks/>
          </p:cNvSpPr>
          <p:nvPr/>
        </p:nvSpPr>
        <p:spPr>
          <a:xfrm>
            <a:off x="4330233" y="5081534"/>
            <a:ext cx="1560899" cy="36739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4. Winding type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 Placeholder 6"/>
          <p:cNvSpPr txBox="1">
            <a:spLocks/>
          </p:cNvSpPr>
          <p:nvPr/>
        </p:nvSpPr>
        <p:spPr>
          <a:xfrm>
            <a:off x="6491321" y="3057861"/>
            <a:ext cx="2098041" cy="36739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5. Define Power losses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51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/>
              <p:cNvSpPr/>
              <p:nvPr/>
            </p:nvSpPr>
            <p:spPr bwMode="auto">
              <a:xfrm>
                <a:off x="1177618" y="1366507"/>
                <a:ext cx="2386738" cy="1652318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pPr marL="342900" indent="-342900">
                  <a:buFont typeface="+mj-lt"/>
                  <a:buAutoNum type="arabicPeriod"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0.5 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i="0" dirty="0" smtClean="0">
                  <a:latin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0.3 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i="0" dirty="0" smtClean="0">
                  <a:latin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i="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Rounded 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77618" y="1366507"/>
                <a:ext cx="2386738" cy="1652318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2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6"/>
          <p:cNvSpPr txBox="1">
            <a:spLocks/>
          </p:cNvSpPr>
          <p:nvPr/>
        </p:nvSpPr>
        <p:spPr>
          <a:xfrm>
            <a:off x="1728428" y="1151986"/>
            <a:ext cx="1344554" cy="25708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Ferrite Cores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 bwMode="auto">
              <a:xfrm>
                <a:off x="5782096" y="1339026"/>
                <a:ext cx="2386738" cy="1652318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pPr marL="342900" indent="-342900">
                  <a:buFont typeface="+mj-lt"/>
                  <a:buAutoNum type="arabicPeriod"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0.05 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i="0" dirty="0" smtClean="0">
                  <a:latin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𝑠𝑎𝑡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1.56 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endParaRPr lang="en-US" i="0" dirty="0" smtClean="0">
                  <a:latin typeface="Calibri" panose="020F0502020204030204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i="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82096" y="1339026"/>
                <a:ext cx="2386738" cy="1652318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/>
          <p:cNvSpPr txBox="1">
            <a:spLocks/>
          </p:cNvSpPr>
          <p:nvPr/>
        </p:nvSpPr>
        <p:spPr>
          <a:xfrm>
            <a:off x="6317916" y="1109513"/>
            <a:ext cx="1344554" cy="25708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Rotima Cores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338660"/>
              </p:ext>
            </p:extLst>
          </p:nvPr>
        </p:nvGraphicFramePr>
        <p:xfrm>
          <a:off x="4826477" y="3281891"/>
          <a:ext cx="4092671" cy="2189521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951640"/>
                <a:gridCol w="520744"/>
                <a:gridCol w="653328"/>
                <a:gridCol w="951639"/>
                <a:gridCol w="520744"/>
                <a:gridCol w="494576"/>
              </a:tblGrid>
              <a:tr h="390416">
                <a:tc>
                  <a:txBody>
                    <a:bodyPr/>
                    <a:lstStyle/>
                    <a:p>
                      <a:endParaRPr lang="en-US" sz="105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Calibri" panose="020F0502020204030204" pitchFamily="34" charset="0"/>
                        </a:rPr>
                        <a:t>O.D. </a:t>
                      </a:r>
                      <a:endParaRPr lang="en-US" sz="105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050" dirty="0">
                          <a:effectLst/>
                          <a:latin typeface="Calibri" panose="020F0502020204030204" pitchFamily="34" charset="0"/>
                        </a:rPr>
                        <a:t>mm)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  <a:latin typeface="Calibri" panose="020F0502020204030204" pitchFamily="34" charset="0"/>
                        </a:rPr>
                        <a:t>V </a:t>
                      </a:r>
                      <a:r>
                        <a:rPr lang="en-US" sz="1050" dirty="0">
                          <a:effectLst/>
                          <a:latin typeface="Calibri" panose="020F0502020204030204" pitchFamily="34" charset="0"/>
                        </a:rPr>
                        <a:t>(cm</a:t>
                      </a:r>
                      <a:r>
                        <a:rPr lang="en-US" sz="1050" baseline="30000" dirty="0"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r>
                        <a:rPr lang="en-US" sz="1050" dirty="0"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Calibri" panose="020F0502020204030204" pitchFamily="34" charset="0"/>
                        </a:rPr>
                        <a:t>A</a:t>
                      </a:r>
                      <a:r>
                        <a:rPr lang="en-US" sz="1050" baseline="-25000"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lang="en-US" sz="1050">
                          <a:effectLst/>
                          <a:latin typeface="Calibri" panose="020F0502020204030204" pitchFamily="34" charset="0"/>
                        </a:rPr>
                        <a:t> x A</a:t>
                      </a:r>
                      <a:r>
                        <a:rPr lang="en-US" sz="1050" baseline="-25000">
                          <a:effectLst/>
                          <a:latin typeface="Calibri" panose="020F0502020204030204" pitchFamily="34" charset="0"/>
                        </a:rPr>
                        <a:t>w</a:t>
                      </a:r>
                      <a:r>
                        <a:rPr lang="en-US" sz="1050">
                          <a:effectLst/>
                          <a:latin typeface="Calibri" panose="020F0502020204030204" pitchFamily="34" charset="0"/>
                        </a:rPr>
                        <a:t> (cm</a:t>
                      </a:r>
                      <a:r>
                        <a:rPr lang="en-US" sz="1050" baseline="30000"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r>
                        <a:rPr lang="en-US" sz="1050"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  <a:latin typeface="Calibri" panose="020F0502020204030204" pitchFamily="34" charset="0"/>
                        </a:rPr>
                        <a:t>N</a:t>
                      </a:r>
                      <a:r>
                        <a:rPr lang="en-US" sz="1050" baseline="-25000" dirty="0" err="1">
                          <a:effectLst/>
                          <a:latin typeface="Calibri" panose="020F0502020204030204" pitchFamily="34" charset="0"/>
                        </a:rPr>
                        <a:t>min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Calibri" panose="020F0502020204030204" pitchFamily="34" charset="0"/>
                        </a:rPr>
                        <a:t>B (T)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</a:tr>
              <a:tr h="25701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  <a:latin typeface="Calibri" panose="020F0502020204030204" pitchFamily="34" charset="0"/>
                        </a:rPr>
                        <a:t>MP1603MP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  <a:latin typeface="Calibri" panose="020F0502020204030204" pitchFamily="34" charset="0"/>
                        </a:rPr>
                        <a:t>15.79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Calibri" panose="020F0502020204030204" pitchFamily="34" charset="0"/>
                        </a:rPr>
                        <a:t>0.345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Calibri" panose="020F0502020204030204" pitchFamily="34" charset="0"/>
                        </a:rPr>
                        <a:t>0.055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Calibri" panose="020F0502020204030204" pitchFamily="34" charset="0"/>
                        </a:rPr>
                        <a:t>104.7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Calibri" panose="020F0502020204030204" pitchFamily="34" charset="0"/>
                        </a:rPr>
                        <a:t>1.11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</a:tr>
              <a:tr h="25701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MP1710MP</a:t>
                      </a:r>
                      <a:endParaRPr lang="en-US" sz="1050" dirty="0">
                        <a:solidFill>
                          <a:srgbClr val="C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solidFill>
                            <a:srgbClr val="C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17.47</a:t>
                      </a:r>
                      <a:endParaRPr lang="en-US" sz="105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C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0.938</a:t>
                      </a:r>
                      <a:endParaRPr lang="en-US" sz="105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C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0.23</a:t>
                      </a:r>
                      <a:endParaRPr lang="en-US" sz="105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C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75.6</a:t>
                      </a:r>
                      <a:endParaRPr lang="en-US" sz="105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C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0.69</a:t>
                      </a:r>
                      <a:endParaRPr lang="en-US" sz="105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</a:tr>
              <a:tr h="25701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  <a:latin typeface="Calibri" panose="020F0502020204030204" pitchFamily="34" charset="0"/>
                        </a:rPr>
                        <a:t>MP2010MP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  <a:latin typeface="Calibri" panose="020F0502020204030204" pitchFamily="34" charset="0"/>
                        </a:rPr>
                        <a:t>19.93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Calibri" panose="020F0502020204030204" pitchFamily="34" charset="0"/>
                        </a:rPr>
                        <a:t>1.538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Calibri" panose="020F0502020204030204" pitchFamily="34" charset="0"/>
                        </a:rPr>
                        <a:t>0.348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Calibri" panose="020F0502020204030204" pitchFamily="34" charset="0"/>
                        </a:rPr>
                        <a:t>63.9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</a:tr>
              <a:tr h="25701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</a:rPr>
                        <a:t>MP2310MP</a:t>
                      </a:r>
                      <a:endParaRPr lang="en-US" sz="1050" dirty="0">
                        <a:solidFill>
                          <a:srgbClr val="C00000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solidFill>
                            <a:srgbClr val="C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22.96</a:t>
                      </a:r>
                      <a:endParaRPr lang="en-US" sz="105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C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2.382</a:t>
                      </a:r>
                      <a:endParaRPr lang="en-US" sz="105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C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0.494</a:t>
                      </a:r>
                      <a:endParaRPr lang="en-US" sz="105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C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56.1</a:t>
                      </a:r>
                      <a:endParaRPr lang="en-US" sz="105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C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0.44</a:t>
                      </a:r>
                      <a:endParaRPr lang="en-US" sz="105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</a:tr>
              <a:tr h="25701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  <a:latin typeface="Calibri" panose="020F0502020204030204" pitchFamily="34" charset="0"/>
                        </a:rPr>
                        <a:t>MP2510MP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  <a:latin typeface="Calibri" panose="020F0502020204030204" pitchFamily="34" charset="0"/>
                        </a:rPr>
                        <a:t>25.55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Calibri" panose="020F0502020204030204" pitchFamily="34" charset="0"/>
                        </a:rPr>
                        <a:t>1.888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Calibri" panose="020F0502020204030204" pitchFamily="34" charset="0"/>
                        </a:rPr>
                        <a:t>0.725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Calibri" panose="020F0502020204030204" pitchFamily="34" charset="0"/>
                        </a:rPr>
                        <a:t>78.8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</a:tr>
              <a:tr h="25701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  <a:latin typeface="Calibri" panose="020F0502020204030204" pitchFamily="34" charset="0"/>
                        </a:rPr>
                        <a:t>MP3310MP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  <a:latin typeface="Calibri" panose="020F0502020204030204" pitchFamily="34" charset="0"/>
                        </a:rPr>
                        <a:t>32.43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Calibri" panose="020F0502020204030204" pitchFamily="34" charset="0"/>
                        </a:rPr>
                        <a:t>5.336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Calibri" panose="020F0502020204030204" pitchFamily="34" charset="0"/>
                        </a:rPr>
                        <a:t>1.21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Calibri" panose="020F0502020204030204" pitchFamily="34" charset="0"/>
                        </a:rPr>
                        <a:t>50.1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Calibri" panose="020F0502020204030204" pitchFamily="34" charset="0"/>
                        </a:rPr>
                        <a:t>0.30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</a:tr>
              <a:tr h="25701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  <a:latin typeface="Calibri" panose="020F0502020204030204" pitchFamily="34" charset="0"/>
                        </a:rPr>
                        <a:t>MP3510MP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  <a:latin typeface="Calibri" panose="020F0502020204030204" pitchFamily="34" charset="0"/>
                        </a:rPr>
                        <a:t>34.92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Calibri" panose="020F0502020204030204" pitchFamily="34" charset="0"/>
                        </a:rPr>
                        <a:t>5.577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Calibri" panose="020F0502020204030204" pitchFamily="34" charset="0"/>
                        </a:rPr>
                        <a:t>1.77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Calibri" panose="020F0502020204030204" pitchFamily="34" charset="0"/>
                        </a:rPr>
                        <a:t>55.5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Calibri" panose="020F0502020204030204" pitchFamily="34" charset="0"/>
                        </a:rPr>
                        <a:t>0.29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488" marR="65488" marT="0" marB="0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8624549"/>
                  </p:ext>
                </p:extLst>
              </p:nvPr>
            </p:nvGraphicFramePr>
            <p:xfrm>
              <a:off x="317348" y="3272036"/>
              <a:ext cx="3999611" cy="2050542"/>
            </p:xfrm>
            <a:graphic>
              <a:graphicData uri="http://schemas.openxmlformats.org/drawingml/2006/table">
                <a:tbl>
                  <a:tblPr firstRow="1" firstCol="1" bandRow="1">
                    <a:tableStyleId>{5202B0CA-FC54-4496-8BCA-5EF66A818D29}</a:tableStyleId>
                  </a:tblPr>
                  <a:tblGrid>
                    <a:gridCol w="537210"/>
                    <a:gridCol w="502285"/>
                    <a:gridCol w="624523"/>
                    <a:gridCol w="670560"/>
                    <a:gridCol w="422910"/>
                    <a:gridCol w="470535"/>
                    <a:gridCol w="771588"/>
                  </a:tblGrid>
                  <a:tr h="19050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 smtClean="0">
                              <a:effectLst/>
                            </a:rPr>
                            <a:t>Price 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 smtClean="0">
                              <a:effectLst/>
                            </a:rPr>
                            <a:t>(CHF)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 smtClean="0">
                              <a:effectLst/>
                            </a:rPr>
                            <a:t>O.D. 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 smtClean="0">
                              <a:effectLst/>
                            </a:rPr>
                            <a:t>(mm)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 smtClean="0">
                              <a:effectLst/>
                            </a:rPr>
                            <a:t>V</a:t>
                          </a:r>
                          <a:r>
                            <a:rPr lang="en-US" sz="1050" baseline="0" dirty="0" smtClean="0">
                              <a:effectLst/>
                            </a:rPr>
                            <a:t> </a:t>
                          </a:r>
                          <a:r>
                            <a:rPr lang="en-US" sz="1050" dirty="0" smtClean="0">
                              <a:effectLst/>
                            </a:rPr>
                            <a:t>(cm</a:t>
                          </a:r>
                          <a:r>
                            <a:rPr lang="en-US" sz="1050" baseline="30000" dirty="0" smtClean="0">
                              <a:effectLst/>
                            </a:rPr>
                            <a:t>3</a:t>
                          </a:r>
                          <a:r>
                            <a:rPr lang="en-US" sz="1050" dirty="0" smtClean="0">
                              <a:effectLst/>
                            </a:rPr>
                            <a:t>)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A</a:t>
                          </a:r>
                          <a:r>
                            <a:rPr lang="en-US" sz="1050" baseline="-25000" dirty="0">
                              <a:effectLst/>
                            </a:rPr>
                            <a:t>c</a:t>
                          </a:r>
                          <a:r>
                            <a:rPr lang="en-US" sz="1050" dirty="0">
                              <a:effectLst/>
                            </a:rPr>
                            <a:t> x A</a:t>
                          </a:r>
                          <a:r>
                            <a:rPr lang="en-US" sz="1050" baseline="-25000" dirty="0">
                              <a:effectLst/>
                            </a:rPr>
                            <a:t>w</a:t>
                          </a:r>
                          <a:r>
                            <a:rPr lang="en-US" sz="1050" dirty="0">
                              <a:effectLst/>
                            </a:rPr>
                            <a:t> </a:t>
                          </a:r>
                          <a:endParaRPr lang="en-US" sz="1050" dirty="0" smtClean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 smtClean="0">
                              <a:effectLst/>
                            </a:rPr>
                            <a:t>(</a:t>
                          </a:r>
                          <a:r>
                            <a:rPr lang="en-US" sz="1050" dirty="0">
                              <a:effectLst/>
                            </a:rPr>
                            <a:t>cm</a:t>
                          </a:r>
                          <a:r>
                            <a:rPr lang="en-US" sz="1050" baseline="30000" dirty="0">
                              <a:effectLst/>
                            </a:rPr>
                            <a:t>4</a:t>
                          </a:r>
                          <a:r>
                            <a:rPr lang="en-US" sz="1050" dirty="0">
                              <a:effectLst/>
                            </a:rPr>
                            <a:t>)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 err="1">
                              <a:effectLst/>
                            </a:rPr>
                            <a:t>N</a:t>
                          </a:r>
                          <a:r>
                            <a:rPr lang="en-US" sz="1050" baseline="-25000" dirty="0" err="1">
                              <a:effectLst/>
                            </a:rPr>
                            <a:t>min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B (T)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US" sz="140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 smtClean="0">
                              <a:effectLst/>
                            </a:rPr>
                            <a:t>(mm)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libri" panose="020F0502020204030204" pitchFamily="34" charset="0"/>
                            </a:rPr>
                            <a:t>8.61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51.80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45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13.83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libri" panose="020F0502020204030204" pitchFamily="34" charset="0"/>
                            </a:rPr>
                            <a:t>8.2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libri" panose="020F0502020204030204" pitchFamily="34" charset="0"/>
                            </a:rPr>
                            <a:t>0.65</a:t>
                          </a:r>
                          <a:endParaRPr lang="en-US" sz="1200" b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2.07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libri" panose="020F0502020204030204" pitchFamily="34" charset="0"/>
                            </a:rPr>
                            <a:t>15.13</a:t>
                          </a:r>
                          <a:endParaRPr lang="en-US" sz="1200" b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65.30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89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34.69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libri" panose="020F0502020204030204" pitchFamily="34" charset="0"/>
                            </a:rPr>
                            <a:t>4.9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libri" panose="020F0502020204030204" pitchFamily="34" charset="0"/>
                            </a:rPr>
                            <a:t>0.70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1.33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libri" panose="020F0502020204030204" pitchFamily="34" charset="0"/>
                            </a:rPr>
                            <a:t>3.26</a:t>
                          </a:r>
                          <a:endParaRPr lang="en-US" sz="1200" b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31.00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2.18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libri" panose="020F0502020204030204" pitchFamily="34" charset="0"/>
                            </a:rPr>
                            <a:t>4.8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libri" panose="020F0502020204030204" pitchFamily="34" charset="0"/>
                            </a:rPr>
                            <a:t>2.84</a:t>
                          </a:r>
                          <a:endParaRPr lang="en-US" sz="1200" b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5.28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libri" panose="020F0502020204030204" pitchFamily="34" charset="0"/>
                            </a:rPr>
                            <a:t>3.37</a:t>
                          </a:r>
                          <a:endParaRPr lang="en-US" sz="1200" b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35.50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13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2.72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libri" panose="020F0502020204030204" pitchFamily="34" charset="0"/>
                            </a:rPr>
                            <a:t>7.4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libri" panose="020F0502020204030204" pitchFamily="34" charset="0"/>
                            </a:rPr>
                            <a:t>1.71</a:t>
                          </a:r>
                          <a:endParaRPr lang="en-US" sz="1200" b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4.93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libri" panose="020F0502020204030204" pitchFamily="34" charset="0"/>
                            </a:rPr>
                            <a:t>3.82</a:t>
                          </a:r>
                          <a:endParaRPr lang="en-US" sz="1200" b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37.50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3.98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libri" panose="020F0502020204030204" pitchFamily="34" charset="0"/>
                            </a:rPr>
                            <a:t>4.7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libri" panose="020F0502020204030204" pitchFamily="34" charset="0"/>
                            </a:rPr>
                            <a:t>2.33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4.24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libri" panose="020F0502020204030204" pitchFamily="34" charset="0"/>
                            </a:rPr>
                            <a:t>11.66</a:t>
                          </a:r>
                          <a:endParaRPr lang="en-US" sz="1200" b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60.10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53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19.92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libri" panose="020F0502020204030204" pitchFamily="34" charset="0"/>
                            </a:rPr>
                            <a:t>7.5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libri" panose="020F0502020204030204" pitchFamily="34" charset="0"/>
                            </a:rPr>
                            <a:t>0.92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2.67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libri" panose="020F0502020204030204" pitchFamily="34" charset="0"/>
                            </a:rPr>
                            <a:t>3.47</a:t>
                          </a:r>
                          <a:endParaRPr lang="en-US" sz="1200" b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37.50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3.98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libri" panose="020F0502020204030204" pitchFamily="34" charset="0"/>
                            </a:rPr>
                            <a:t>6.1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libri" panose="020F0502020204030204" pitchFamily="34" charset="0"/>
                            </a:rPr>
                            <a:t>1.80</a:t>
                          </a:r>
                          <a:endParaRPr lang="en-US" sz="1200" b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4.24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190500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libri" panose="020F0502020204030204" pitchFamily="34" charset="0"/>
                            </a:rPr>
                            <a:t>10.64</a:t>
                          </a:r>
                          <a:endParaRPr lang="en-US" sz="1200" b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58.30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47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19.92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libri" panose="020F0502020204030204" pitchFamily="34" charset="0"/>
                            </a:rPr>
                            <a:t>7.5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libri" panose="020F0502020204030204" pitchFamily="34" charset="0"/>
                            </a:rPr>
                            <a:t>0.92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2.67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8624549"/>
                  </p:ext>
                </p:extLst>
              </p:nvPr>
            </p:nvGraphicFramePr>
            <p:xfrm>
              <a:off x="317348" y="3272036"/>
              <a:ext cx="3999611" cy="1940179"/>
            </p:xfrm>
            <a:graphic>
              <a:graphicData uri="http://schemas.openxmlformats.org/drawingml/2006/table">
                <a:tbl>
                  <a:tblPr firstRow="1" firstCol="1" bandRow="1">
                    <a:tableStyleId>{5202B0CA-FC54-4496-8BCA-5EF66A818D29}</a:tableStyleId>
                  </a:tblPr>
                  <a:tblGrid>
                    <a:gridCol w="537210"/>
                    <a:gridCol w="502285"/>
                    <a:gridCol w="624523"/>
                    <a:gridCol w="670560"/>
                    <a:gridCol w="422910"/>
                    <a:gridCol w="470535"/>
                    <a:gridCol w="771588"/>
                  </a:tblGrid>
                  <a:tr h="35623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 smtClean="0">
                              <a:effectLst/>
                            </a:rPr>
                            <a:t>Price 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 smtClean="0">
                              <a:effectLst/>
                            </a:rPr>
                            <a:t>(CHF)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 smtClean="0">
                              <a:effectLst/>
                            </a:rPr>
                            <a:t>O.D. </a:t>
                          </a: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 smtClean="0">
                              <a:effectLst/>
                            </a:rPr>
                            <a:t>(mm)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 smtClean="0">
                              <a:effectLst/>
                            </a:rPr>
                            <a:t>V</a:t>
                          </a:r>
                          <a:r>
                            <a:rPr lang="en-US" sz="1050" baseline="0" dirty="0" smtClean="0">
                              <a:effectLst/>
                            </a:rPr>
                            <a:t> </a:t>
                          </a:r>
                          <a:r>
                            <a:rPr lang="en-US" sz="1050" dirty="0" smtClean="0">
                              <a:effectLst/>
                            </a:rPr>
                            <a:t>(cm</a:t>
                          </a:r>
                          <a:r>
                            <a:rPr lang="en-US" sz="1050" baseline="30000" dirty="0" smtClean="0">
                              <a:effectLst/>
                            </a:rPr>
                            <a:t>3</a:t>
                          </a:r>
                          <a:r>
                            <a:rPr lang="en-US" sz="1050" dirty="0" smtClean="0">
                              <a:effectLst/>
                            </a:rPr>
                            <a:t>)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A</a:t>
                          </a:r>
                          <a:r>
                            <a:rPr lang="en-US" sz="1050" baseline="-25000" dirty="0">
                              <a:effectLst/>
                            </a:rPr>
                            <a:t>c</a:t>
                          </a:r>
                          <a:r>
                            <a:rPr lang="en-US" sz="1050" dirty="0">
                              <a:effectLst/>
                            </a:rPr>
                            <a:t> x A</a:t>
                          </a:r>
                          <a:r>
                            <a:rPr lang="en-US" sz="1050" baseline="-25000" dirty="0">
                              <a:effectLst/>
                            </a:rPr>
                            <a:t>w</a:t>
                          </a:r>
                          <a:r>
                            <a:rPr lang="en-US" sz="1050" dirty="0">
                              <a:effectLst/>
                            </a:rPr>
                            <a:t> </a:t>
                          </a:r>
                          <a:endParaRPr lang="en-US" sz="1050" dirty="0" smtClean="0">
                            <a:effectLst/>
                          </a:endParaRPr>
                        </a:p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 smtClean="0">
                              <a:effectLst/>
                            </a:rPr>
                            <a:t>(</a:t>
                          </a:r>
                          <a:r>
                            <a:rPr lang="en-US" sz="1050" dirty="0">
                              <a:effectLst/>
                            </a:rPr>
                            <a:t>cm</a:t>
                          </a:r>
                          <a:r>
                            <a:rPr lang="en-US" sz="1050" baseline="30000" dirty="0">
                              <a:effectLst/>
                            </a:rPr>
                            <a:t>4</a:t>
                          </a:r>
                          <a:r>
                            <a:rPr lang="en-US" sz="1050" dirty="0">
                              <a:effectLst/>
                            </a:rPr>
                            <a:t>)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 err="1">
                              <a:effectLst/>
                            </a:rPr>
                            <a:t>N</a:t>
                          </a:r>
                          <a:r>
                            <a:rPr lang="en-US" sz="1050" baseline="-25000" dirty="0" err="1">
                              <a:effectLst/>
                            </a:rPr>
                            <a:t>min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B (T)</a:t>
                          </a:r>
                          <a:endParaRPr lang="en-US" sz="1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4"/>
                          <a:stretch>
                            <a:fillRect l="-417323" t="-6780" b="-467797"/>
                          </a:stretch>
                        </a:blipFill>
                      </a:tcPr>
                    </a:tc>
                  </a:tr>
                  <a:tr h="197993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libri" panose="020F0502020204030204" pitchFamily="34" charset="0"/>
                            </a:rPr>
                            <a:t>8.61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51.80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45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13.83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libri" panose="020F0502020204030204" pitchFamily="34" charset="0"/>
                            </a:rPr>
                            <a:t>8.2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libri" panose="020F0502020204030204" pitchFamily="34" charset="0"/>
                            </a:rPr>
                            <a:t>0.65</a:t>
                          </a:r>
                          <a:endParaRPr lang="en-US" sz="1200" b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2.07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197993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libri" panose="020F0502020204030204" pitchFamily="34" charset="0"/>
                            </a:rPr>
                            <a:t>15.13</a:t>
                          </a:r>
                          <a:endParaRPr lang="en-US" sz="1200" b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65.30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89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34.69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libri" panose="020F0502020204030204" pitchFamily="34" charset="0"/>
                            </a:rPr>
                            <a:t>4.9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libri" panose="020F0502020204030204" pitchFamily="34" charset="0"/>
                            </a:rPr>
                            <a:t>0.70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1.33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197993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libri" panose="020F0502020204030204" pitchFamily="34" charset="0"/>
                            </a:rPr>
                            <a:t>3.26</a:t>
                          </a:r>
                          <a:endParaRPr lang="en-US" sz="1200" b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31.00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12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2.18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libri" panose="020F0502020204030204" pitchFamily="34" charset="0"/>
                            </a:rPr>
                            <a:t>4.8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libri" panose="020F0502020204030204" pitchFamily="34" charset="0"/>
                            </a:rPr>
                            <a:t>2.84</a:t>
                          </a:r>
                          <a:endParaRPr lang="en-US" sz="1200" b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5.28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197993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libri" panose="020F0502020204030204" pitchFamily="34" charset="0"/>
                            </a:rPr>
                            <a:t>3.37</a:t>
                          </a:r>
                          <a:endParaRPr lang="en-US" sz="1200" b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35.50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13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2.72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libri" panose="020F0502020204030204" pitchFamily="34" charset="0"/>
                            </a:rPr>
                            <a:t>7.4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libri" panose="020F0502020204030204" pitchFamily="34" charset="0"/>
                            </a:rPr>
                            <a:t>1.71</a:t>
                          </a:r>
                          <a:endParaRPr lang="en-US" sz="1200" b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4.93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197993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libri" panose="020F0502020204030204" pitchFamily="34" charset="0"/>
                            </a:rPr>
                            <a:t>3.82</a:t>
                          </a:r>
                          <a:endParaRPr lang="en-US" sz="1200" b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37.50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3.98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libri" panose="020F0502020204030204" pitchFamily="34" charset="0"/>
                            </a:rPr>
                            <a:t>4.7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libri" panose="020F0502020204030204" pitchFamily="34" charset="0"/>
                            </a:rPr>
                            <a:t>2.33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4.24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197993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libri" panose="020F0502020204030204" pitchFamily="34" charset="0"/>
                            </a:rPr>
                            <a:t>11.66</a:t>
                          </a:r>
                          <a:endParaRPr lang="en-US" sz="1200" b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60.10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53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19.92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libri" panose="020F0502020204030204" pitchFamily="34" charset="0"/>
                            </a:rPr>
                            <a:t>7.5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libri" panose="020F0502020204030204" pitchFamily="34" charset="0"/>
                            </a:rPr>
                            <a:t>0.92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2.67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197993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libri" panose="020F0502020204030204" pitchFamily="34" charset="0"/>
                            </a:rPr>
                            <a:t>3.47</a:t>
                          </a:r>
                          <a:endParaRPr lang="en-US" sz="1200" b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37.50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18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3.98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libri" panose="020F0502020204030204" pitchFamily="34" charset="0"/>
                            </a:rPr>
                            <a:t>6.1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libri" panose="020F0502020204030204" pitchFamily="34" charset="0"/>
                            </a:rPr>
                            <a:t>1.80</a:t>
                          </a:r>
                          <a:endParaRPr lang="en-US" sz="1200" b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4.24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197993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>
                              <a:effectLst/>
                              <a:latin typeface="Calibri" panose="020F0502020204030204" pitchFamily="34" charset="0"/>
                            </a:rPr>
                            <a:t>10.64</a:t>
                          </a:r>
                          <a:endParaRPr lang="en-US" sz="1200" b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58.30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47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19.92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libri" panose="020F0502020204030204" pitchFamily="34" charset="0"/>
                            </a:rPr>
                            <a:t>7.5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effectLst/>
                              <a:latin typeface="Calibri" panose="020F0502020204030204" pitchFamily="34" charset="0"/>
                            </a:rPr>
                            <a:t>0.92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b="0" dirty="0" smtClean="0">
                              <a:effectLst/>
                              <a:latin typeface="Calibri" panose="020F0502020204030204" pitchFamily="34" charset="0"/>
                            </a:rPr>
                            <a:t>2.67</a:t>
                          </a:r>
                          <a:endParaRPr lang="en-US" sz="1200" b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Inductor Results</a:t>
            </a:r>
            <a:endParaRPr lang="en-US" i="0" kern="0" dirty="0"/>
          </a:p>
        </p:txBody>
      </p:sp>
    </p:spTree>
    <p:extLst>
      <p:ext uri="{BB962C8B-B14F-4D97-AF65-F5344CB8AC3E}">
        <p14:creationId xmlns:p14="http://schemas.microsoft.com/office/powerpoint/2010/main" val="140433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err="1" smtClean="0"/>
              <a:t>Mosfet</a:t>
            </a:r>
            <a:r>
              <a:rPr lang="en-US" i="0" kern="0" dirty="0" smtClean="0"/>
              <a:t> Losses</a:t>
            </a:r>
            <a:endParaRPr lang="en-US" i="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 bwMode="auto">
              <a:xfrm>
                <a:off x="768080" y="4230522"/>
                <a:ext cx="3024432" cy="1705583"/>
              </a:xfrm>
              <a:prstGeom prst="roundRect">
                <a:avLst>
                  <a:gd name="adj" fmla="val 7108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3600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2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boost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𝑙𝑜𝑠𝑠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200" dirty="0" smtClean="0"/>
              </a:p>
              <a:p>
                <a:endParaRPr lang="en-US" sz="12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𝒍𝒐𝒔𝒔</m:t>
                          </m:r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𝐐</m:t>
                          </m:r>
                          <m:r>
                            <a:rPr lang="en-US" sz="1200" b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de-CH" sz="1200" b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𝐐</m:t>
                          </m:r>
                          <m:r>
                            <a:rPr lang="en-US" sz="1200" b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de-CH" sz="1200" b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𝐂𝐛</m:t>
                          </m:r>
                        </m:sub>
                      </m:sSub>
                      <m:r>
                        <a:rPr lang="de-CH" sz="1200" b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𝐏</m:t>
                          </m:r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𝐋𝐛</m:t>
                          </m:r>
                        </m:sub>
                      </m:sSub>
                    </m:oMath>
                  </m:oMathPara>
                </a14:m>
                <a:endParaRPr lang="en-US" sz="1200" b="1" dirty="0" smtClean="0"/>
              </a:p>
              <a:p>
                <a:endParaRPr lang="en-US" sz="1200" b="1" dirty="0" smtClean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1200" b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𝐺𝑎𝑡𝑒</m:t>
                        </m:r>
                        <m:r>
                          <a:rPr lang="en-US" sz="1200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1200" b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𝑜𝑛</m:t>
                        </m:r>
                        <m:r>
                          <a:rPr lang="en-US" sz="1200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  <m:r>
                      <a:rPr lang="en-US" sz="1200" b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𝐶𝑂𝑆𝑆</m:t>
                        </m:r>
                      </m:sub>
                    </m:sSub>
                    <m:r>
                      <a:rPr lang="en-US" sz="1200" b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𝑐𝑜𝑛𝑑</m:t>
                        </m:r>
                        <m:r>
                          <a:rPr lang="en-US" sz="1200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endParaRPr lang="en-US" sz="1200" dirty="0" smtClean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𝐶𝑏</m:t>
                        </m:r>
                      </m:sub>
                    </m:sSub>
                    <m:r>
                      <a:rPr lang="en-US" sz="1200" b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𝑒𝑠𝑟</m:t>
                        </m:r>
                        <m:r>
                          <a:rPr lang="en-US" sz="1200" b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b="0" i="1">
                            <a:latin typeface="Cambria Math" panose="02040503050406030204" pitchFamily="18" charset="0"/>
                          </a:rPr>
                          <m:t>𝐶𝑏</m:t>
                        </m:r>
                      </m:sub>
                    </m:sSub>
                  </m:oMath>
                </a14:m>
                <a:endParaRPr lang="en-US" sz="12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</a:rPr>
                          <m:t>𝐿𝑏</m:t>
                        </m:r>
                      </m:sub>
                    </m:sSub>
                    <m:r>
                      <a:rPr lang="en-US" sz="12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</a:rPr>
                          <m:t>𝐶𝑜𝑟𝑒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𝐿𝑏</m:t>
                        </m:r>
                      </m:sub>
                    </m:sSub>
                    <m:r>
                      <a:rPr lang="en-US" sz="12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200">
                            <a:latin typeface="Cambria Math" panose="02040503050406030204" pitchFamily="18" charset="0"/>
                          </a:rPr>
                          <m:t>𝐶𝑢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>
                            <a:latin typeface="Cambria Math" panose="02040503050406030204" pitchFamily="18" charset="0"/>
                          </a:rPr>
                          <m:t>𝐿𝑏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8080" y="4230522"/>
                <a:ext cx="3024432" cy="1705583"/>
              </a:xfrm>
              <a:prstGeom prst="roundRect">
                <a:avLst>
                  <a:gd name="adj" fmla="val 7108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5436068"/>
                  </p:ext>
                </p:extLst>
              </p:nvPr>
            </p:nvGraphicFramePr>
            <p:xfrm>
              <a:off x="4251288" y="1607944"/>
              <a:ext cx="4757800" cy="31807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18328"/>
                    <a:gridCol w="3039472"/>
                  </a:tblGrid>
                  <a:tr h="280816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  <a:r>
                            <a:rPr lang="en-US" sz="1400" dirty="0" err="1" smtClean="0">
                              <a:effectLst/>
                              <a:latin typeface="Calibri" panose="020F0502020204030204" pitchFamily="34" charset="0"/>
                            </a:rPr>
                            <a:t>Mosfet</a:t>
                          </a:r>
                          <a:r>
                            <a:rPr lang="en-US" sz="1400" dirty="0" smtClean="0">
                              <a:effectLst/>
                              <a:latin typeface="Calibri" panose="020F0502020204030204" pitchFamily="34" charset="0"/>
                            </a:rPr>
                            <a:t> losses</a:t>
                          </a: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  <a:endParaRPr lang="en-US" sz="11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9501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Gate Losses</a:t>
                          </a:r>
                          <a:endParaRPr lang="en-US" sz="110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𝐺𝑎𝑡𝑒</m:t>
                                    </m:r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CH" sz="8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de-CH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sz="8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l-GR" sz="800">
                                    <a:effectLst/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  <m:sSub>
                                  <m:sSubPr>
                                    <m:ctrlPr>
                                      <a:rPr lang="en-US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CH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sz="9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de-CH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 smtClean="0"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𝐺𝑎𝑡𝑒</m:t>
                                    </m:r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CH" sz="8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de-CH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sz="9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de-CH" sz="800">
                                    <a:effectLst/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  <m:sSub>
                                  <m:sSubPr>
                                    <m:ctrlPr>
                                      <a:rPr lang="en-US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CH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sz="8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de-CH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52793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CH" sz="1100">
                              <a:effectLst/>
                              <a:latin typeface="Calibri" panose="020F0502020204030204" pitchFamily="34" charset="0"/>
                            </a:rPr>
                            <a:t>Turn-on Losses</a:t>
                          </a:r>
                          <a:endParaRPr lang="en-US" sz="110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𝑜𝑛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CH" sz="11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𝑜𝑛</m:t>
                                    </m:r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CH" sz="8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de-CH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  <m:r>
                                          <a:rPr lang="de-CH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80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b>
                                      <m:sSubPr>
                                        <m:ctrlPr>
                                          <a:rPr lang="en-US" sz="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de-CH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  <m:r>
                                          <a:rPr lang="de-CH" sz="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CH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9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de-CH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𝑜𝑛</m:t>
                                    </m:r>
                                  </m:sub>
                                </m:sSub>
                                <m:r>
                                  <a:rPr lang="el-GR" sz="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l-GR" sz="8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de-CH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de-CH" sz="8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e>
                                  <m:sub>
                                    <m:r>
                                      <a:rPr lang="de-CH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𝑟𝑟</m:t>
                                    </m:r>
                                  </m:sub>
                                </m:sSub>
                                <m:r>
                                  <a:rPr lang="de-CH" sz="8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de-CH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de-CH" sz="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432766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CH" sz="1100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Turn-off Losses</a:t>
                          </a:r>
                          <a:endParaRPr lang="en-US" sz="11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𝑜𝑓𝑓</m:t>
                                    </m:r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CH" sz="11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 smtClean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𝑜𝑓𝑓</m:t>
                                    </m:r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CH" sz="11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n-US" sz="11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53960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CH" sz="1100" dirty="0" smtClean="0">
                              <a:effectLst/>
                              <a:latin typeface="Calibri" panose="020F0502020204030204" pitchFamily="34" charset="0"/>
                            </a:rPr>
                            <a:t>C</a:t>
                          </a:r>
                          <a:r>
                            <a:rPr lang="de-CH" sz="1100" baseline="-25000" dirty="0" smtClean="0">
                              <a:effectLst/>
                              <a:latin typeface="Calibri" panose="020F0502020204030204" pitchFamily="34" charset="0"/>
                            </a:rPr>
                            <a:t>oss </a:t>
                          </a:r>
                          <a:r>
                            <a:rPr lang="de-CH" sz="1100" dirty="0" smtClean="0">
                              <a:effectLst/>
                              <a:latin typeface="Calibri" panose="020F0502020204030204" pitchFamily="34" charset="0"/>
                            </a:rPr>
                            <a:t>Losses </a:t>
                          </a:r>
                          <a:endParaRPr lang="en-US" sz="11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𝐶𝑜𝑠𝑠</m:t>
                                    </m:r>
                                  </m:sub>
                                </m:sSub>
                                <m:r>
                                  <a:rPr lang="de-CH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de-CH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𝑜𝑠𝑠</m:t>
                                        </m:r>
                                      </m:sub>
                                    </m:sSub>
                                    <m:r>
                                      <a:rPr lang="de-CH" sz="110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bSup>
                                      <m:sSubSupPr>
                                        <m:ctrlPr>
                                          <a:rPr lang="en-US" sz="11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de-CH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de-CH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sub>
                                      <m:sup>
                                        <m:r>
                                          <a:rPr lang="de-CH" sz="11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de-CH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de-CH" sz="11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de-CH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CH" sz="1100" dirty="0"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  <a:endParaRPr lang="en-US" sz="11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892204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Conduction Losses</a:t>
                          </a:r>
                          <a:endParaRPr lang="en-US" sz="110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𝐶𝑜𝑛𝑑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CH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CH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CH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𝑅𝑀𝑆</m:t>
                                    </m:r>
                                    <m:r>
                                      <a:rPr lang="de-CH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de-CH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de-CH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de-CH" sz="11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de-CH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𝐷𝑆</m:t>
                                    </m:r>
                                  </m:sub>
                                </m:sSub>
                                <m:r>
                                  <a:rPr lang="en-US" sz="11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1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1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1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sz="1100" b="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100" b="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100" b="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𝑜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sz="1100" b="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US" sz="1100" b="0" i="1" smtClean="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</m:rad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1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CH" sz="1100" b="0" i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de-CH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 smtClean="0">
                            <a:effectLst/>
                            <a:latin typeface="Calibri" panose="020F0502020204030204" pitchFamily="34" charset="0"/>
                          </a:endParaRPr>
                        </a:p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𝐶𝑜𝑛𝑑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CH" sz="1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de-CH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de-CH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𝑅𝑀𝑆</m:t>
                                    </m:r>
                                    <m:r>
                                      <a:rPr lang="de-CH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  <m:r>
                                      <a:rPr lang="de-CH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de-CH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de-CH" sz="110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de-CH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𝐷𝑆</m:t>
                                    </m:r>
                                  </m:sub>
                                </m:sSub>
                                <m:r>
                                  <a:rPr lang="en-US" sz="11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1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1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100" b="0" i="1" smtClean="0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sz="1100" b="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100" b="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100" b="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𝑜</m:t>
                                                </m:r>
                                              </m:sub>
                                            </m:sSub>
                                            <m:rad>
                                              <m:radPr>
                                                <m:degHide m:val="on"/>
                                                <m:ctrlPr>
                                                  <a:rPr lang="en-US" sz="1100" b="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</a:rPr>
                                                </m:ctrlPr>
                                              </m:radPr>
                                              <m:deg/>
                                              <m:e>
                                                <m:r>
                                                  <a:rPr lang="en-US" sz="1100" b="0" i="1" smtClean="0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</a:rPr>
                                                  <m:t>1−</m:t>
                                                </m:r>
                                                <m:r>
                                                  <a:rPr lang="en-US" sz="1100" b="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𝐷</m:t>
                                                </m:r>
                                              </m:e>
                                            </m:rad>
                                          </m:num>
                                          <m:den>
                                            <m:r>
                                              <a:rPr lang="en-US" sz="1100" b="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𝐷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sz="11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CH" sz="1100" b="0" i="0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de-CH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05436068"/>
                  </p:ext>
                </p:extLst>
              </p:nvPr>
            </p:nvGraphicFramePr>
            <p:xfrm>
              <a:off x="4251288" y="1607944"/>
              <a:ext cx="4757800" cy="318649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18328"/>
                    <a:gridCol w="3039472"/>
                  </a:tblGrid>
                  <a:tr h="280816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  <a:r>
                            <a:rPr lang="en-US" sz="1400" dirty="0" err="1" smtClean="0">
                              <a:effectLst/>
                              <a:latin typeface="Calibri" panose="020F0502020204030204" pitchFamily="34" charset="0"/>
                            </a:rPr>
                            <a:t>Mosfet</a:t>
                          </a:r>
                          <a:r>
                            <a:rPr lang="en-US" sz="1400" dirty="0" smtClean="0">
                              <a:effectLst/>
                              <a:latin typeface="Calibri" panose="020F0502020204030204" pitchFamily="34" charset="0"/>
                            </a:rPr>
                            <a:t> losses</a:t>
                          </a: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</a:rPr>
                            <a:t> </a:t>
                          </a:r>
                          <a:endParaRPr lang="en-US" sz="11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9501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Gate Losses</a:t>
                          </a:r>
                          <a:endParaRPr lang="en-US" sz="110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4"/>
                          <a:stretch>
                            <a:fillRect l="-56713" t="-78462" r="-1002" b="-638462"/>
                          </a:stretch>
                        </a:blipFill>
                      </a:tcPr>
                    </a:tc>
                  </a:tr>
                  <a:tr h="527931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CH" sz="1100">
                              <a:effectLst/>
                              <a:latin typeface="Calibri" panose="020F0502020204030204" pitchFamily="34" charset="0"/>
                            </a:rPr>
                            <a:t>Turn-on Losses</a:t>
                          </a:r>
                          <a:endParaRPr lang="en-US" sz="110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4"/>
                          <a:stretch>
                            <a:fillRect l="-56713" t="-133333" r="-1002" b="-377011"/>
                          </a:stretch>
                        </a:blipFill>
                      </a:tcPr>
                    </a:tc>
                  </a:tr>
                  <a:tr h="432766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CH" sz="1100" dirty="0" smtClean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Turn-off Losses</a:t>
                          </a:r>
                          <a:endParaRPr lang="en-US" sz="11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4"/>
                          <a:stretch>
                            <a:fillRect l="-56713" t="-285915" r="-1002" b="-361972"/>
                          </a:stretch>
                        </a:blipFill>
                      </a:tcPr>
                    </a:tc>
                  </a:tr>
                  <a:tr h="584137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CH" sz="1100" dirty="0" smtClean="0">
                              <a:effectLst/>
                              <a:latin typeface="Calibri" panose="020F0502020204030204" pitchFamily="34" charset="0"/>
                            </a:rPr>
                            <a:t>C</a:t>
                          </a:r>
                          <a:r>
                            <a:rPr lang="de-CH" sz="1100" baseline="-25000" dirty="0" smtClean="0">
                              <a:effectLst/>
                              <a:latin typeface="Calibri" panose="020F0502020204030204" pitchFamily="34" charset="0"/>
                            </a:rPr>
                            <a:t>oss </a:t>
                          </a:r>
                          <a:r>
                            <a:rPr lang="de-CH" sz="1100" dirty="0" smtClean="0">
                              <a:effectLst/>
                              <a:latin typeface="Calibri" panose="020F0502020204030204" pitchFamily="34" charset="0"/>
                            </a:rPr>
                            <a:t>Losses </a:t>
                          </a:r>
                          <a:endParaRPr lang="en-US" sz="11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4"/>
                          <a:stretch>
                            <a:fillRect l="-56713" t="-285417" r="-1002" b="-167708"/>
                          </a:stretch>
                        </a:blipFill>
                      </a:tcPr>
                    </a:tc>
                  </a:tr>
                  <a:tr h="965835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>
                              <a:effectLst/>
                              <a:latin typeface="Calibri" panose="020F0502020204030204" pitchFamily="34" charset="0"/>
                            </a:rPr>
                            <a:t>Conduction Losses</a:t>
                          </a:r>
                          <a:endParaRPr lang="en-US" sz="110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4"/>
                          <a:stretch>
                            <a:fillRect l="-56713" t="-232704" r="-1002" b="-125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565"/>
            <a:ext cx="4181856" cy="330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7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Discharging Stage at t=1s</a:t>
            </a:r>
            <a:endParaRPr lang="en-US" i="0" kern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87" y="946201"/>
            <a:ext cx="6625652" cy="333734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3456123" y="4544422"/>
            <a:ext cx="2386738" cy="1652318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endParaRPr lang="en-US" i="0" dirty="0" smtClean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5265398"/>
                  </p:ext>
                </p:extLst>
              </p:nvPr>
            </p:nvGraphicFramePr>
            <p:xfrm>
              <a:off x="3567194" y="4697710"/>
              <a:ext cx="2182678" cy="1371600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091339"/>
                    <a:gridCol w="1091339"/>
                  </a:tblGrid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𝒃𝒖𝒔</m:t>
                                    </m:r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latin typeface="Cambria Math" panose="02040503050406030204" pitchFamily="18" charset="0"/>
                                      </a:rPr>
                                      <m:t>𝒎𝒂𝒙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26.4 V</a:t>
                          </a:r>
                          <a:endParaRPr lang="en-US" sz="1200" b="0" i="0" dirty="0"/>
                        </a:p>
                      </a:txBody>
                      <a:tcPr/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dirty="0" smtClean="0"/>
                            <a:t>η (%)</a:t>
                          </a:r>
                          <a:endParaRPr lang="en-US" sz="1200" b="1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95%</a:t>
                          </a:r>
                          <a:endParaRPr lang="en-US" sz="1200" b="0" i="0" dirty="0"/>
                        </a:p>
                      </a:txBody>
                      <a:tcPr/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</m:e>
                                      <m:sub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𝒃𝒖𝒔</m:t>
                                        </m:r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smtClean="0">
                                            <a:latin typeface="Cambria Math" panose="02040503050406030204" pitchFamily="18" charset="0"/>
                                          </a:rPr>
                                          <m:t>𝒆𝒓𝒓𝒐𝒓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2.4 V</a:t>
                          </a:r>
                          <a:endParaRPr lang="en-US" sz="1200" b="0" i="0" dirty="0"/>
                        </a:p>
                      </a:txBody>
                      <a:tcPr/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𝒃𝒖𝒔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𝑟𝑖𝑠𝑒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dirty="0" smtClean="0"/>
                            <a:t>300</a:t>
                          </a:r>
                          <a:r>
                            <a:rPr lang="el-GR" sz="1200" b="0" i="0" dirty="0" smtClean="0"/>
                            <a:t>μ</a:t>
                          </a:r>
                          <a:r>
                            <a:rPr lang="en-US" sz="1200" b="0" i="0" dirty="0" smtClean="0"/>
                            <a:t>s</a:t>
                          </a:r>
                          <a:endParaRPr lang="en-US" sz="1200" b="0" i="0" dirty="0"/>
                        </a:p>
                      </a:txBody>
                      <a:tcPr/>
                    </a:tc>
                  </a:tr>
                  <a:tr h="2379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1200" smtClean="0">
                                        <a:latin typeface="Cambria Math" panose="02040503050406030204" pitchFamily="18" charset="0"/>
                                      </a:rPr>
                                      <m:t>𝒃𝒖𝒔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𝑜𝑠𝑐𝑖𝑙𝑙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b="1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dirty="0" smtClean="0"/>
                            <a:t>2.3 </a:t>
                          </a:r>
                          <a:r>
                            <a:rPr lang="en-US" sz="1200" b="0" i="0" dirty="0" err="1" smtClean="0"/>
                            <a:t>ms</a:t>
                          </a:r>
                          <a:endParaRPr lang="en-US" sz="1200" b="0" i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5265398"/>
                  </p:ext>
                </p:extLst>
              </p:nvPr>
            </p:nvGraphicFramePr>
            <p:xfrm>
              <a:off x="3567194" y="4697710"/>
              <a:ext cx="2182678" cy="1371600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091339"/>
                    <a:gridCol w="1091339"/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t="-2222" r="-100000" b="-4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 smtClean="0"/>
                            <a:t>26.4 V</a:t>
                          </a:r>
                          <a:endParaRPr lang="en-US" sz="1200" b="0" i="0" dirty="0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1200" dirty="0" smtClean="0"/>
                            <a:t>η (%)</a:t>
                          </a:r>
                          <a:endParaRPr lang="en-US" sz="1200" b="1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95%</a:t>
                          </a:r>
                          <a:endParaRPr lang="en-US" sz="1200" b="0" i="0" dirty="0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t="-197826" r="-100000" b="-2108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/>
                            <a:t>2.4 V</a:t>
                          </a:r>
                          <a:endParaRPr lang="en-US" sz="1200" b="0" i="0" dirty="0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t="-304444" r="-100000" b="-1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dirty="0" smtClean="0"/>
                            <a:t>300</a:t>
                          </a:r>
                          <a:r>
                            <a:rPr lang="el-GR" sz="1200" b="0" i="0" dirty="0" smtClean="0"/>
                            <a:t>μ</a:t>
                          </a:r>
                          <a:r>
                            <a:rPr lang="en-US" sz="1200" b="0" i="0" dirty="0" smtClean="0"/>
                            <a:t>s</a:t>
                          </a:r>
                          <a:endParaRPr lang="en-US" sz="1200" b="0" i="0" dirty="0"/>
                        </a:p>
                      </a:txBody>
                      <a:tcPr/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t="-404444" r="-100000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0" dirty="0" smtClean="0"/>
                            <a:t>2.3 </a:t>
                          </a:r>
                          <a:r>
                            <a:rPr lang="en-US" sz="1200" b="0" i="0" dirty="0" err="1" smtClean="0"/>
                            <a:t>ms</a:t>
                          </a:r>
                          <a:endParaRPr lang="en-US" sz="1200" b="0" i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Text Placeholder 6"/>
          <p:cNvSpPr txBox="1">
            <a:spLocks/>
          </p:cNvSpPr>
          <p:nvPr/>
        </p:nvSpPr>
        <p:spPr>
          <a:xfrm>
            <a:off x="3857033" y="4344891"/>
            <a:ext cx="1598370" cy="27360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Discharging t=1s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34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9" y="1064366"/>
            <a:ext cx="7450111" cy="4683693"/>
          </a:xfrm>
          <a:prstGeom prst="rect">
            <a:avLst/>
          </a:prstGeom>
        </p:spPr>
      </p:pic>
      <p:sp>
        <p:nvSpPr>
          <p:cNvPr id="4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ADC Reading Problem</a:t>
            </a:r>
            <a:endParaRPr lang="en-US" i="0" kern="0" dirty="0"/>
          </a:p>
        </p:txBody>
      </p:sp>
    </p:spTree>
    <p:extLst>
      <p:ext uri="{BB962C8B-B14F-4D97-AF65-F5344CB8AC3E}">
        <p14:creationId xmlns:p14="http://schemas.microsoft.com/office/powerpoint/2010/main" val="82858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 bwMode="auto">
          <a:xfrm>
            <a:off x="174230" y="4507831"/>
            <a:ext cx="2713348" cy="1010653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pPr marL="0" marR="0" lvl="0" indent="0" defTabSz="45720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297" y="865799"/>
            <a:ext cx="5982346" cy="21483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13607"/>
            <a:ext cx="3612631" cy="1386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0" y="4731184"/>
                <a:ext cx="2843934" cy="605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h𝑎𝑟𝑣</m:t>
                          </m:r>
                        </m:sub>
                      </m:sSub>
                      <m:r>
                        <a:rPr lang="en-US" sz="9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&amp;5 </m:t>
                              </m:r>
                              <m:r>
                                <a:rPr lang="en-US" sz="90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,           </m:t>
                              </m:r>
                              <m:r>
                                <a:rPr lang="en-US" sz="900" b="0" i="0" smtClean="0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900">
                                      <a:latin typeface="Cambria Math" panose="02040503050406030204" pitchFamily="18" charset="0"/>
                                    </a:rPr>
                                    <m:t>𝑐h𝑎𝑟𝑔𝑒</m:t>
                                  </m:r>
                                </m:sub>
                              </m:sSub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9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  <m:e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&amp;6.5∙</m:t>
                              </m:r>
                              <m:sSup>
                                <m:sSup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900" i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sz="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90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US" sz="900" i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9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−1.5,</m:t>
                              </m:r>
                              <m:r>
                                <a:rPr lang="en-US" sz="9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 0≤</m:t>
                              </m:r>
                              <m:r>
                                <a:rPr lang="en-US" sz="9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≤22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31184"/>
                <a:ext cx="2843934" cy="605166"/>
              </a:xfrm>
              <a:prstGeom prst="rect">
                <a:avLst/>
              </a:prstGeom>
              <a:blipFill rotWithShape="0">
                <a:blip r:embed="rId4"/>
                <a:stretch>
                  <a:fillRect l="-12634" t="-194949" b="-278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 bwMode="auto">
          <a:xfrm>
            <a:off x="3921070" y="943178"/>
            <a:ext cx="0" cy="20116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>
            <a:off x="5359827" y="940596"/>
            <a:ext cx="0" cy="20116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/>
          <p:nvPr/>
        </p:nvCxnSpPr>
        <p:spPr bwMode="auto">
          <a:xfrm flipH="1">
            <a:off x="2681206" y="2975673"/>
            <a:ext cx="1224367" cy="25417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5375327" y="2973089"/>
            <a:ext cx="1257944" cy="26217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41286" y="478112"/>
            <a:ext cx="7598410" cy="314296"/>
          </a:xfrm>
        </p:spPr>
        <p:txBody>
          <a:bodyPr/>
          <a:lstStyle/>
          <a:p>
            <a:pPr algn="ctr"/>
            <a:r>
              <a:rPr lang="en-US" dirty="0" smtClean="0"/>
              <a:t>Overview of the System</a:t>
            </a:r>
            <a:endParaRPr lang="en-US" dirty="0"/>
          </a:p>
        </p:txBody>
      </p:sp>
      <p:sp>
        <p:nvSpPr>
          <p:cNvPr id="17" name="Text Placeholder 6"/>
          <p:cNvSpPr txBox="1">
            <a:spLocks/>
          </p:cNvSpPr>
          <p:nvPr/>
        </p:nvSpPr>
        <p:spPr>
          <a:xfrm>
            <a:off x="352080" y="4347393"/>
            <a:ext cx="947331" cy="22460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14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Harvester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66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auto">
          <a:xfrm>
            <a:off x="6214084" y="4499810"/>
            <a:ext cx="2713348" cy="1010653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pPr marL="0" marR="0" lvl="0" indent="0" defTabSz="45720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174230" y="4507831"/>
            <a:ext cx="2713348" cy="1010653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pPr marL="0" marR="0" lvl="0" indent="0" defTabSz="45720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297" y="865799"/>
            <a:ext cx="5982346" cy="21483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13607"/>
            <a:ext cx="3612631" cy="1386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0" y="4731184"/>
                <a:ext cx="2843934" cy="605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h𝑎𝑟𝑣</m:t>
                          </m:r>
                        </m:sub>
                      </m:sSub>
                      <m:r>
                        <a:rPr lang="en-US" sz="9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&amp;5 </m:t>
                              </m:r>
                              <m:r>
                                <a:rPr lang="en-US" sz="90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,           </m:t>
                              </m:r>
                              <m:r>
                                <a:rPr lang="en-US" sz="900" b="0" i="0" smtClean="0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900">
                                      <a:latin typeface="Cambria Math" panose="02040503050406030204" pitchFamily="18" charset="0"/>
                                    </a:rPr>
                                    <m:t>𝑐h𝑎𝑟𝑔𝑒</m:t>
                                  </m:r>
                                </m:sub>
                              </m:sSub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9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  <m:e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&amp;6.5∙</m:t>
                              </m:r>
                              <m:sSup>
                                <m:sSup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900" i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sz="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90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US" sz="900" i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9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−1.5,</m:t>
                              </m:r>
                              <m:r>
                                <a:rPr lang="en-US" sz="9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 0≤</m:t>
                              </m:r>
                              <m:r>
                                <a:rPr lang="en-US" sz="9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≤22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31184"/>
                <a:ext cx="2843934" cy="605166"/>
              </a:xfrm>
              <a:prstGeom prst="rect">
                <a:avLst/>
              </a:prstGeom>
              <a:blipFill rotWithShape="0">
                <a:blip r:embed="rId4"/>
                <a:stretch>
                  <a:fillRect l="-12634" t="-194949" b="-278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 bwMode="auto">
          <a:xfrm>
            <a:off x="3921070" y="943178"/>
            <a:ext cx="0" cy="20116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>
            <a:off x="5359827" y="940596"/>
            <a:ext cx="0" cy="20116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815" y="3010960"/>
            <a:ext cx="3484179" cy="14365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70462" y="4816826"/>
                <a:ext cx="2373855" cy="40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9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9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&amp;1.25 </m:t>
                              </m:r>
                              <m:r>
                                <a:rPr lang="en-US" sz="90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,           </m:t>
                              </m:r>
                              <m:r>
                                <a:rPr lang="en-US" sz="900" b="0" i="0" smtClean="0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900">
                                      <a:latin typeface="Cambria Math" panose="02040503050406030204" pitchFamily="18" charset="0"/>
                                    </a:rPr>
                                    <m:t>𝑐h</m:t>
                                  </m:r>
                                </m:sub>
                              </m:sSub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9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  <m:e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&amp;35∙</m:t>
                              </m:r>
                              <m:r>
                                <a:rPr lang="en-US" sz="900">
                                  <a:latin typeface="Cambria Math" panose="02040503050406030204" pitchFamily="18" charset="0"/>
                                </a:rPr>
                                <m:t>𝑟𝑒𝑐𝑡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9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)+1.25</m:t>
                              </m:r>
                              <m:r>
                                <a:rPr lang="en-US" sz="900" b="0" i="0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9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≤22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462" y="4816826"/>
                <a:ext cx="2373855" cy="401264"/>
              </a:xfrm>
              <a:prstGeom prst="rect">
                <a:avLst/>
              </a:prstGeom>
              <a:blipFill rotWithShape="0">
                <a:blip r:embed="rId6"/>
                <a:stretch>
                  <a:fillRect l="-7692" t="-168182" b="-24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 bwMode="auto">
          <a:xfrm flipH="1">
            <a:off x="2681206" y="2975673"/>
            <a:ext cx="1224367" cy="25417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5375327" y="2973089"/>
            <a:ext cx="1257944" cy="26217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41286" y="478112"/>
            <a:ext cx="7598410" cy="314296"/>
          </a:xfrm>
        </p:spPr>
        <p:txBody>
          <a:bodyPr/>
          <a:lstStyle/>
          <a:p>
            <a:pPr algn="ctr"/>
            <a:r>
              <a:rPr lang="en-US" dirty="0" smtClean="0"/>
              <a:t>Overview of the System</a:t>
            </a:r>
            <a:endParaRPr lang="en-US" dirty="0"/>
          </a:p>
        </p:txBody>
      </p:sp>
      <p:sp>
        <p:nvSpPr>
          <p:cNvPr id="17" name="Text Placeholder 6"/>
          <p:cNvSpPr txBox="1">
            <a:spLocks/>
          </p:cNvSpPr>
          <p:nvPr/>
        </p:nvSpPr>
        <p:spPr>
          <a:xfrm>
            <a:off x="352080" y="4347393"/>
            <a:ext cx="947331" cy="22460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14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Harvester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 Placeholder 6"/>
          <p:cNvSpPr txBox="1">
            <a:spLocks/>
          </p:cNvSpPr>
          <p:nvPr/>
        </p:nvSpPr>
        <p:spPr>
          <a:xfrm>
            <a:off x="7563010" y="4315326"/>
            <a:ext cx="1195980" cy="33834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Pulsed Load</a:t>
            </a:r>
            <a:endParaRPr lang="en-US" sz="1600" b="1" i="0" kern="0" dirty="0">
              <a:solidFill>
                <a:schemeClr val="accent2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14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 bwMode="auto">
          <a:xfrm>
            <a:off x="3274943" y="3563639"/>
            <a:ext cx="2713348" cy="1010653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pPr marL="0" marR="0" lvl="0" indent="0" defTabSz="45720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5" name="Text Placeholder 6"/>
          <p:cNvSpPr txBox="1">
            <a:spLocks/>
          </p:cNvSpPr>
          <p:nvPr/>
        </p:nvSpPr>
        <p:spPr>
          <a:xfrm>
            <a:off x="3804646" y="3320810"/>
            <a:ext cx="1666763" cy="26184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400" b="1" i="0" kern="0" dirty="0" smtClean="0">
                <a:solidFill>
                  <a:srgbClr val="FF8021"/>
                </a:solidFill>
                <a:latin typeface="Calibri" panose="020F0502020204030204" pitchFamily="34" charset="0"/>
              </a:rPr>
              <a:t>Energy Storage Unit</a:t>
            </a:r>
            <a:endParaRPr lang="en-US" sz="1400" b="1" i="0" kern="0" dirty="0">
              <a:solidFill>
                <a:srgbClr val="FF8021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6214084" y="4499810"/>
            <a:ext cx="2713348" cy="1010653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pPr marL="0" marR="0" lvl="0" indent="0" defTabSz="45720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174230" y="4507831"/>
            <a:ext cx="2713348" cy="1010653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pPr marL="0" marR="0" lvl="0" indent="0" defTabSz="45720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297" y="865799"/>
            <a:ext cx="5982346" cy="21483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13607"/>
            <a:ext cx="3612631" cy="13868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0" y="4731184"/>
                <a:ext cx="2843934" cy="6051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h𝑎𝑟𝑣</m:t>
                          </m:r>
                        </m:sub>
                      </m:sSub>
                      <m:r>
                        <a:rPr lang="en-US" sz="9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&amp;5 </m:t>
                              </m:r>
                              <m:r>
                                <a:rPr lang="en-US" sz="90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,           </m:t>
                              </m:r>
                              <m:r>
                                <a:rPr lang="en-US" sz="900" b="0" i="0" smtClean="0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900">
                                      <a:latin typeface="Cambria Math" panose="02040503050406030204" pitchFamily="18" charset="0"/>
                                    </a:rPr>
                                    <m:t>𝑐h𝑎𝑟𝑔𝑒</m:t>
                                  </m:r>
                                </m:sub>
                              </m:sSub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9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  <m:e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&amp;6.5∙</m:t>
                              </m:r>
                              <m:sSup>
                                <m:sSup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900" i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sz="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90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US" sz="900" i="0">
                                              <a:latin typeface="Cambria Math" panose="02040503050406030204" pitchFamily="18" charset="0"/>
                                            </a:rPr>
                                            <m:t>22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9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−1.5,</m:t>
                              </m:r>
                              <m:r>
                                <a:rPr lang="en-US" sz="9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 0≤</m:t>
                              </m:r>
                              <m:r>
                                <a:rPr lang="en-US" sz="9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≤22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31184"/>
                <a:ext cx="2843934" cy="605166"/>
              </a:xfrm>
              <a:prstGeom prst="rect">
                <a:avLst/>
              </a:prstGeom>
              <a:blipFill rotWithShape="0">
                <a:blip r:embed="rId4"/>
                <a:stretch>
                  <a:fillRect l="-12634" t="-194949" b="-278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 bwMode="auto">
          <a:xfrm>
            <a:off x="3921070" y="943178"/>
            <a:ext cx="0" cy="20116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>
            <a:off x="5359827" y="940596"/>
            <a:ext cx="0" cy="20116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815" y="3010960"/>
            <a:ext cx="3484179" cy="14365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470462" y="4816826"/>
                <a:ext cx="2373855" cy="40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9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sub>
                      </m:sSub>
                      <m:r>
                        <a:rPr lang="en-US" sz="9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&amp;1.25 </m:t>
                              </m:r>
                              <m:r>
                                <a:rPr lang="en-US" sz="90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,           </m:t>
                              </m:r>
                              <m:r>
                                <a:rPr lang="en-US" sz="900" b="0" i="0" smtClean="0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900">
                                      <a:latin typeface="Cambria Math" panose="02040503050406030204" pitchFamily="18" charset="0"/>
                                    </a:rPr>
                                    <m:t>𝑐h</m:t>
                                  </m:r>
                                </m:sub>
                              </m:sSub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9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  <m:e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&amp;35∙</m:t>
                              </m:r>
                              <m:r>
                                <a:rPr lang="en-US" sz="900">
                                  <a:latin typeface="Cambria Math" panose="02040503050406030204" pitchFamily="18" charset="0"/>
                                </a:rPr>
                                <m:t>𝑟𝑒𝑐𝑡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9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)+1.25</m:t>
                              </m:r>
                              <m:r>
                                <a:rPr lang="en-US" sz="900" b="0" i="0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0≤</m:t>
                              </m:r>
                              <m:r>
                                <a:rPr lang="en-US" sz="9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≤22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462" y="4816826"/>
                <a:ext cx="2373855" cy="401264"/>
              </a:xfrm>
              <a:prstGeom prst="rect">
                <a:avLst/>
              </a:prstGeom>
              <a:blipFill rotWithShape="0">
                <a:blip r:embed="rId6"/>
                <a:stretch>
                  <a:fillRect l="-7692" t="-168182" b="-24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707" y="4676354"/>
            <a:ext cx="3878318" cy="14341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712747" y="3567535"/>
                <a:ext cx="4339526" cy="10120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𝑠𝑡𝑜𝑟𝑒</m:t>
                          </m:r>
                        </m:sub>
                      </m:sSub>
                      <m:r>
                        <a:rPr lang="en-US" sz="10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𝑙𝑜𝑎𝑑</m:t>
                          </m:r>
                        </m:sub>
                      </m:sSub>
                      <m:r>
                        <a:rPr lang="en-US" sz="100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00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h𝑎𝑟𝑣𝑒𝑠𝑡𝑒𝑟</m:t>
                          </m:r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sz="900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 smtClean="0">
                    <a:effectLst/>
                    <a:latin typeface="Cambria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  <a:endParaRPr lang="en-US" sz="900" dirty="0" smtClean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45720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8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8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−3.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7</m:t>
                              </m:r>
                              <m:r>
                                <a:rPr lang="en-US" sz="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5 </m:t>
                              </m:r>
                              <m:r>
                                <a:rPr lang="en-US" sz="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  <m:r>
                                <a:rPr lang="en-US" sz="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,           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                                    </m:t>
                              </m:r>
                              <m:r>
                                <a:rPr lang="en-US" sz="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sz="800" b="0" i="1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sz="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  <m:r>
                                <a:rPr lang="en-US" sz="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≤0</m:t>
                              </m:r>
                            </m:e>
                            <m:e>
                              <m:r>
                                <a:rPr lang="en-US" sz="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35</m:t>
                              </m:r>
                              <m:r>
                                <a:rPr lang="en-US" sz="900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𝑟𝑒𝑐𝑡</m:t>
                              </m:r>
                              <m:d>
                                <m:d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−6.5</m:t>
                              </m:r>
                              <m:r>
                                <a:rPr lang="en-US" sz="800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8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800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80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sz="800" i="1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800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num>
                                        <m:den>
                                          <m:r>
                                            <a:rPr lang="en-US" sz="800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22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80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+2.75, </m:t>
                              </m:r>
                              <m:r>
                                <a:rPr lang="en-US" sz="800" b="0" i="1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0≤</m:t>
                              </m:r>
                              <m:r>
                                <a:rPr lang="en-US" sz="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sz="80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≤22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747" y="3567535"/>
                <a:ext cx="4339526" cy="101200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 bwMode="auto">
          <a:xfrm flipH="1">
            <a:off x="2681206" y="2975673"/>
            <a:ext cx="1224367" cy="25417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5375327" y="2973089"/>
            <a:ext cx="1257944" cy="26217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41286" y="478112"/>
            <a:ext cx="7598410" cy="314296"/>
          </a:xfrm>
        </p:spPr>
        <p:txBody>
          <a:bodyPr/>
          <a:lstStyle/>
          <a:p>
            <a:pPr algn="ctr"/>
            <a:r>
              <a:rPr lang="en-US" dirty="0" smtClean="0"/>
              <a:t>Overview of the System</a:t>
            </a:r>
            <a:endParaRPr lang="en-US" dirty="0"/>
          </a:p>
        </p:txBody>
      </p:sp>
      <p:sp>
        <p:nvSpPr>
          <p:cNvPr id="17" name="Text Placeholder 6"/>
          <p:cNvSpPr txBox="1">
            <a:spLocks/>
          </p:cNvSpPr>
          <p:nvPr/>
        </p:nvSpPr>
        <p:spPr>
          <a:xfrm>
            <a:off x="352080" y="4347393"/>
            <a:ext cx="947331" cy="224607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14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Harvester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 Placeholder 6"/>
          <p:cNvSpPr txBox="1">
            <a:spLocks/>
          </p:cNvSpPr>
          <p:nvPr/>
        </p:nvSpPr>
        <p:spPr>
          <a:xfrm>
            <a:off x="7563010" y="4315326"/>
            <a:ext cx="1195980" cy="33834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de-CH" sz="1600" b="1" i="0" kern="0" dirty="0" smtClean="0">
                <a:solidFill>
                  <a:schemeClr val="accent2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Pulsed Load</a:t>
            </a:r>
            <a:endParaRPr lang="en-US" sz="1600" b="1" i="0" kern="0" dirty="0">
              <a:solidFill>
                <a:schemeClr val="accent2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60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4" y="1903602"/>
            <a:ext cx="4835473" cy="275769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 flipV="1">
            <a:off x="1545894" y="3436977"/>
            <a:ext cx="758952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1874156" y="1001484"/>
            <a:ext cx="0" cy="52120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Topology of the Storage System</a:t>
            </a:r>
            <a:endParaRPr lang="en-US" i="0" kern="0" dirty="0"/>
          </a:p>
        </p:txBody>
      </p:sp>
    </p:spTree>
    <p:extLst>
      <p:ext uri="{BB962C8B-B14F-4D97-AF65-F5344CB8AC3E}">
        <p14:creationId xmlns:p14="http://schemas.microsoft.com/office/powerpoint/2010/main" val="387156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4" y="1903602"/>
            <a:ext cx="4835473" cy="27576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879" y="2316519"/>
            <a:ext cx="756689" cy="7566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737" y="1217007"/>
            <a:ext cx="916593" cy="91659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 flipV="1">
            <a:off x="1545894" y="3436977"/>
            <a:ext cx="758952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1874156" y="1001484"/>
            <a:ext cx="0" cy="52120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1101522"/>
                  </p:ext>
                </p:extLst>
              </p:nvPr>
            </p:nvGraphicFramePr>
            <p:xfrm>
              <a:off x="5776684" y="1092201"/>
              <a:ext cx="3236342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614"/>
                    <a:gridCol w="445919"/>
                    <a:gridCol w="406691"/>
                    <a:gridCol w="521733"/>
                    <a:gridCol w="601753"/>
                    <a:gridCol w="632632"/>
                  </a:tblGrid>
                  <a:tr h="254000">
                    <a:tc>
                      <a:txBody>
                        <a:bodyPr/>
                        <a:lstStyle/>
                        <a:p>
                          <a:pPr algn="ctr"/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Price </a:t>
                          </a:r>
                        </a:p>
                        <a:p>
                          <a:pPr algn="ctr"/>
                          <a:r>
                            <a:rPr lang="en-US" sz="700" dirty="0" smtClean="0"/>
                            <a:t>(CHF)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C (F)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1" i="1" smtClean="0">
                                      <a:latin typeface="Cambria Math" panose="02040503050406030204" pitchFamily="18" charset="0"/>
                                    </a:rPr>
                                    <m:t>𝒏𝒐𝒎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700" dirty="0" smtClean="0"/>
                            <a:t>(V)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700" b="1" i="1" smtClean="0">
                                      <a:latin typeface="Cambria Math" panose="02040503050406030204" pitchFamily="18" charset="0"/>
                                    </a:rPr>
                                    <m:t>𝑬𝑺𝑹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700" dirty="0" smtClean="0"/>
                            <a:t>(m</a:t>
                          </a:r>
                          <a:r>
                            <a:rPr lang="el-GR" sz="700" dirty="0" smtClean="0"/>
                            <a:t>Ω</a:t>
                          </a:r>
                          <a:r>
                            <a:rPr lang="en-US" sz="700" dirty="0" smtClean="0"/>
                            <a:t>)</a:t>
                          </a:r>
                          <a:endParaRPr lang="en-US" sz="700" dirty="0"/>
                        </a:p>
                        <a:p>
                          <a:pPr algn="ctr"/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Volume (l)</a:t>
                          </a:r>
                          <a:endParaRPr lang="en-US" sz="700" dirty="0"/>
                        </a:p>
                      </a:txBody>
                      <a:tcPr/>
                    </a:tc>
                  </a:tr>
                  <a:tr h="2514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EPCOS (TDK)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16.00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 </a:t>
                          </a:r>
                          <a:r>
                            <a:rPr lang="el-GR" sz="700" dirty="0" smtClean="0"/>
                            <a:t>μ</a:t>
                          </a:r>
                          <a:r>
                            <a:rPr lang="en-US" sz="700" dirty="0" smtClean="0"/>
                            <a:t>F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500 V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12 m</a:t>
                          </a:r>
                          <a:r>
                            <a:rPr lang="el-GR" sz="700" dirty="0" smtClean="0"/>
                            <a:t>Ω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700" b="0" i="1" smtClean="0">
                                    <a:latin typeface="Cambria Math" panose="02040503050406030204" pitchFamily="18" charset="0"/>
                                  </a:rPr>
                                  <m:t>3.8</m:t>
                                </m:r>
                                <m:r>
                                  <a:rPr lang="en-US" sz="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700" dirty="0"/>
                        </a:p>
                      </a:txBody>
                      <a:tcPr/>
                    </a:tc>
                  </a:tr>
                  <a:tr h="2514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EPCOS (TDK)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89.00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20</a:t>
                          </a:r>
                          <a:r>
                            <a:rPr lang="el-GR" sz="700" dirty="0" smtClean="0"/>
                            <a:t>μ</a:t>
                          </a:r>
                          <a:r>
                            <a:rPr lang="en-US" sz="700" dirty="0" smtClean="0"/>
                            <a:t>F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500 V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8 m</a:t>
                          </a:r>
                          <a:r>
                            <a:rPr lang="el-GR" sz="700" dirty="0" smtClean="0"/>
                            <a:t>Ω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700" b="0" i="1" smtClean="0">
                                    <a:latin typeface="Cambria Math" panose="02040503050406030204" pitchFamily="18" charset="0"/>
                                  </a:rPr>
                                  <m:t>8.7</m:t>
                                </m:r>
                                <m:r>
                                  <a:rPr lang="en-US" sz="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7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1101522"/>
                  </p:ext>
                </p:extLst>
              </p:nvPr>
            </p:nvGraphicFramePr>
            <p:xfrm>
              <a:off x="5776684" y="1092201"/>
              <a:ext cx="3236342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614"/>
                    <a:gridCol w="445919"/>
                    <a:gridCol w="406691"/>
                    <a:gridCol w="521733"/>
                    <a:gridCol w="601753"/>
                    <a:gridCol w="632632"/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Price </a:t>
                          </a:r>
                        </a:p>
                        <a:p>
                          <a:pPr algn="ctr"/>
                          <a:r>
                            <a:rPr lang="en-US" sz="700" dirty="0" smtClean="0"/>
                            <a:t>(CHF)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C (F)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83721" t="-2000" r="-240698" b="-2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333333" t="-2000" r="-109091" b="-2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Volume (l)</a:t>
                          </a:r>
                          <a:endParaRPr lang="en-US" sz="700" dirty="0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EPCOS (TDK)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16.00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 </a:t>
                          </a:r>
                          <a:r>
                            <a:rPr lang="el-GR" sz="700" dirty="0" smtClean="0"/>
                            <a:t>μ</a:t>
                          </a:r>
                          <a:r>
                            <a:rPr lang="en-US" sz="700" dirty="0" smtClean="0"/>
                            <a:t>F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500 V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12 m</a:t>
                          </a:r>
                          <a:r>
                            <a:rPr lang="el-GR" sz="700" dirty="0" smtClean="0"/>
                            <a:t>Ω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412500" t="-100000" r="-3846" b="-101961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EPCOS (TDK)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89.00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20</a:t>
                          </a:r>
                          <a:r>
                            <a:rPr lang="el-GR" sz="700" dirty="0" smtClean="0"/>
                            <a:t>μ</a:t>
                          </a:r>
                          <a:r>
                            <a:rPr lang="en-US" sz="700" dirty="0" smtClean="0"/>
                            <a:t>F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500 V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8 m</a:t>
                          </a:r>
                          <a:r>
                            <a:rPr lang="el-GR" sz="700" dirty="0" smtClean="0"/>
                            <a:t>Ω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412500" t="-204000" r="-3846" b="-4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8420811"/>
                  </p:ext>
                </p:extLst>
              </p:nvPr>
            </p:nvGraphicFramePr>
            <p:xfrm>
              <a:off x="5805715" y="2247899"/>
              <a:ext cx="3236342" cy="8102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614"/>
                    <a:gridCol w="445919"/>
                    <a:gridCol w="406691"/>
                    <a:gridCol w="521733"/>
                    <a:gridCol w="601753"/>
                    <a:gridCol w="632632"/>
                  </a:tblGrid>
                  <a:tr h="254000">
                    <a:tc>
                      <a:txBody>
                        <a:bodyPr/>
                        <a:lstStyle/>
                        <a:p>
                          <a:pPr algn="ctr"/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Price </a:t>
                          </a:r>
                        </a:p>
                        <a:p>
                          <a:pPr algn="ctr"/>
                          <a:r>
                            <a:rPr lang="en-US" sz="700" dirty="0" smtClean="0"/>
                            <a:t>(CHF)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C (F)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1" i="1" smtClean="0">
                                      <a:latin typeface="Cambria Math" panose="02040503050406030204" pitchFamily="18" charset="0"/>
                                    </a:rPr>
                                    <m:t>𝒏𝒐𝒎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700" dirty="0" smtClean="0"/>
                            <a:t>(V)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700" b="1" i="1" smtClean="0">
                                      <a:latin typeface="Cambria Math" panose="02040503050406030204" pitchFamily="18" charset="0"/>
                                    </a:rPr>
                                    <m:t>𝑬𝑺𝑹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700" dirty="0" smtClean="0"/>
                            <a:t>(m</a:t>
                          </a:r>
                          <a:r>
                            <a:rPr lang="el-GR" sz="700" dirty="0" smtClean="0"/>
                            <a:t>Ω</a:t>
                          </a:r>
                          <a:r>
                            <a:rPr lang="en-US" sz="700" dirty="0" smtClean="0"/>
                            <a:t>)</a:t>
                          </a:r>
                          <a:endParaRPr lang="en-US" sz="700" dirty="0"/>
                        </a:p>
                        <a:p>
                          <a:pPr algn="ctr"/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Volume (l)</a:t>
                          </a:r>
                          <a:endParaRPr lang="en-US" sz="700" dirty="0"/>
                        </a:p>
                      </a:txBody>
                      <a:tcPr/>
                    </a:tc>
                  </a:tr>
                  <a:tr h="254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Nichicon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268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2.2 F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10 V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5 m</a:t>
                          </a:r>
                          <a:r>
                            <a:rPr lang="el-GR" sz="700" dirty="0" smtClean="0"/>
                            <a:t>Ω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</a:t>
                          </a:r>
                          <a:endParaRPr lang="en-US" sz="700" dirty="0"/>
                        </a:p>
                      </a:txBody>
                      <a:tcPr/>
                    </a:tc>
                  </a:tr>
                  <a:tr h="2514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Vishay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192.5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 F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25 V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5 m</a:t>
                          </a:r>
                          <a:r>
                            <a:rPr lang="el-GR" sz="700" dirty="0" smtClean="0"/>
                            <a:t>Ω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1.4</a:t>
                          </a:r>
                          <a:endParaRPr lang="en-US" sz="7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8420811"/>
                  </p:ext>
                </p:extLst>
              </p:nvPr>
            </p:nvGraphicFramePr>
            <p:xfrm>
              <a:off x="5805715" y="2247899"/>
              <a:ext cx="3236342" cy="8102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614"/>
                    <a:gridCol w="445919"/>
                    <a:gridCol w="406691"/>
                    <a:gridCol w="521733"/>
                    <a:gridCol w="601753"/>
                    <a:gridCol w="632632"/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Price </a:t>
                          </a:r>
                        </a:p>
                        <a:p>
                          <a:pPr algn="ctr"/>
                          <a:r>
                            <a:rPr lang="en-US" sz="700" dirty="0" smtClean="0"/>
                            <a:t>(CHF)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C (F)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83721" t="-2000" r="-240698" b="-1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333333" t="-2000" r="-109091" b="-1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Volume (l)</a:t>
                          </a:r>
                          <a:endParaRPr lang="en-US" sz="700" dirty="0"/>
                        </a:p>
                      </a:txBody>
                      <a:tcPr/>
                    </a:tc>
                  </a:tr>
                  <a:tr h="254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Nichicon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268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2.2 F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10 V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5 m</a:t>
                          </a:r>
                          <a:r>
                            <a:rPr lang="el-GR" sz="700" dirty="0" smtClean="0"/>
                            <a:t>Ω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</a:t>
                          </a:r>
                          <a:endParaRPr lang="en-US" sz="700" dirty="0"/>
                        </a:p>
                      </a:txBody>
                      <a:tcPr/>
                    </a:tc>
                  </a:tr>
                  <a:tr h="2514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Vishay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192.5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 F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25 V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5 m</a:t>
                          </a:r>
                          <a:r>
                            <a:rPr lang="el-GR" sz="700" dirty="0" smtClean="0"/>
                            <a:t>Ω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1.4</a:t>
                          </a:r>
                          <a:endParaRPr lang="en-US" sz="7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22" name="Rounded Rectangle 21"/>
          <p:cNvSpPr/>
          <p:nvPr/>
        </p:nvSpPr>
        <p:spPr bwMode="auto">
          <a:xfrm>
            <a:off x="1970946" y="978568"/>
            <a:ext cx="2713348" cy="1038917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pPr marL="0" marR="0" lvl="0" indent="0" defTabSz="45720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3" name="Text Placeholder 6"/>
          <p:cNvSpPr txBox="1">
            <a:spLocks/>
          </p:cNvSpPr>
          <p:nvPr/>
        </p:nvSpPr>
        <p:spPr>
          <a:xfrm>
            <a:off x="2116715" y="770005"/>
            <a:ext cx="1540886" cy="30405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1600" b="1" i="0" kern="0" dirty="0" err="1" smtClean="0">
                <a:solidFill>
                  <a:srgbClr val="52C628"/>
                </a:solidFill>
                <a:latin typeface="Calibri" panose="020F0502020204030204" pitchFamily="34" charset="0"/>
              </a:rPr>
              <a:t>Ceralink</a:t>
            </a:r>
            <a:r>
              <a:rPr lang="en-US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 &amp; ELCO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97491" y="1024523"/>
                <a:ext cx="2616486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  <a:tabLst>
                    <a:tab pos="1074738" algn="l"/>
                  </a:tabLst>
                </a:pPr>
                <a:r>
                  <a:rPr lang="en-US" sz="1400" i="0" dirty="0" smtClean="0">
                    <a:latin typeface="Calibri" panose="020F0502020204030204" pitchFamily="34" charset="0"/>
                  </a:rPr>
                  <a:t>Low Energy Density (~0.3</a:t>
                </a:r>
                <a:r>
                  <a:rPr lang="en-US" sz="1400" i="0" dirty="0">
                    <a:latin typeface="Calibri" panose="020F0502020204030204" pitchFamily="34" charset="0"/>
                  </a:rPr>
                  <a:t>k</a:t>
                </a:r>
                <a:r>
                  <a:rPr lang="en-US" sz="1400" i="0" dirty="0" smtClean="0">
                    <a:latin typeface="Calibri" panose="020F0502020204030204" pitchFamily="34" charset="0"/>
                  </a:rPr>
                  <a:t>J/l)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  <a:tabLst>
                    <a:tab pos="1074738" algn="l"/>
                  </a:tabLst>
                </a:pPr>
                <a:r>
                  <a:rPr lang="en-US" sz="1400" i="0" dirty="0" smtClean="0">
                    <a:latin typeface="Calibri" panose="020F0502020204030204" pitchFamily="34" charset="0"/>
                  </a:rPr>
                  <a:t>Large Volume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  <a:tabLst>
                    <a:tab pos="1074738" algn="l"/>
                  </a:tabLst>
                </a:pPr>
                <a:r>
                  <a:rPr lang="en-US" sz="1400" i="0" dirty="0" smtClean="0">
                    <a:latin typeface="Calibri" panose="020F0502020204030204" pitchFamily="34" charset="0"/>
                  </a:rPr>
                  <a:t>Expensive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  <a:tabLst>
                    <a:tab pos="1074738" algn="l"/>
                  </a:tabLst>
                </a:pPr>
                <a:r>
                  <a:rPr lang="en-US" sz="1400" i="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𝐸𝑆𝑅</m:t>
                        </m:r>
                      </m:sub>
                    </m:sSub>
                    <m:r>
                      <a:rPr lang="en-US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i="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l-GR" sz="140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η(%) </a:t>
                </a:r>
                <a14:m>
                  <m:oMath xmlns:m="http://schemas.openxmlformats.org/officeDocument/2006/math">
                    <m:r>
                      <a:rPr lang="el-GR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sz="1400" dirty="0" smtClean="0">
                  <a:solidFill>
                    <a:srgbClr val="FF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491" y="1024523"/>
                <a:ext cx="2616486" cy="954107"/>
              </a:xfrm>
              <a:prstGeom prst="rect">
                <a:avLst/>
              </a:prstGeom>
              <a:blipFill rotWithShape="0">
                <a:blip r:embed="rId11"/>
                <a:stretch>
                  <a:fillRect l="-233" t="-1274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Topology of the Storage System</a:t>
            </a:r>
            <a:endParaRPr lang="en-US" i="0" kern="0" dirty="0"/>
          </a:p>
        </p:txBody>
      </p:sp>
    </p:spTree>
    <p:extLst>
      <p:ext uri="{BB962C8B-B14F-4D97-AF65-F5344CB8AC3E}">
        <p14:creationId xmlns:p14="http://schemas.microsoft.com/office/powerpoint/2010/main" val="371893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4" y="1903602"/>
            <a:ext cx="4835473" cy="27576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879" y="2316519"/>
            <a:ext cx="756689" cy="7566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737" y="1217007"/>
            <a:ext cx="916593" cy="9165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989" y="3821809"/>
            <a:ext cx="663105" cy="66310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 flipV="1">
            <a:off x="1545894" y="3436977"/>
            <a:ext cx="758952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1874156" y="1001484"/>
            <a:ext cx="0" cy="52120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1101522"/>
                  </p:ext>
                </p:extLst>
              </p:nvPr>
            </p:nvGraphicFramePr>
            <p:xfrm>
              <a:off x="5776684" y="1092201"/>
              <a:ext cx="3236342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614"/>
                    <a:gridCol w="445919"/>
                    <a:gridCol w="406691"/>
                    <a:gridCol w="521733"/>
                    <a:gridCol w="601753"/>
                    <a:gridCol w="632632"/>
                  </a:tblGrid>
                  <a:tr h="254000">
                    <a:tc>
                      <a:txBody>
                        <a:bodyPr/>
                        <a:lstStyle/>
                        <a:p>
                          <a:pPr algn="ctr"/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Price </a:t>
                          </a:r>
                        </a:p>
                        <a:p>
                          <a:pPr algn="ctr"/>
                          <a:r>
                            <a:rPr lang="en-US" sz="700" dirty="0" smtClean="0"/>
                            <a:t>(CHF)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C (F)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1" i="1" smtClean="0">
                                      <a:latin typeface="Cambria Math" panose="02040503050406030204" pitchFamily="18" charset="0"/>
                                    </a:rPr>
                                    <m:t>𝒏𝒐𝒎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700" dirty="0" smtClean="0"/>
                            <a:t>(V)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700" b="1" i="1" smtClean="0">
                                      <a:latin typeface="Cambria Math" panose="02040503050406030204" pitchFamily="18" charset="0"/>
                                    </a:rPr>
                                    <m:t>𝑬𝑺𝑹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700" dirty="0" smtClean="0"/>
                            <a:t>(m</a:t>
                          </a:r>
                          <a:r>
                            <a:rPr lang="el-GR" sz="700" dirty="0" smtClean="0"/>
                            <a:t>Ω</a:t>
                          </a:r>
                          <a:r>
                            <a:rPr lang="en-US" sz="700" dirty="0" smtClean="0"/>
                            <a:t>)</a:t>
                          </a:r>
                          <a:endParaRPr lang="en-US" sz="700" dirty="0"/>
                        </a:p>
                        <a:p>
                          <a:pPr algn="ctr"/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Volume (l)</a:t>
                          </a:r>
                          <a:endParaRPr lang="en-US" sz="700" dirty="0"/>
                        </a:p>
                      </a:txBody>
                      <a:tcPr/>
                    </a:tc>
                  </a:tr>
                  <a:tr h="2514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EPCOS (TDK)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16.00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 </a:t>
                          </a:r>
                          <a:r>
                            <a:rPr lang="el-GR" sz="700" dirty="0" smtClean="0"/>
                            <a:t>μ</a:t>
                          </a:r>
                          <a:r>
                            <a:rPr lang="en-US" sz="700" dirty="0" smtClean="0"/>
                            <a:t>F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500 V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12 m</a:t>
                          </a:r>
                          <a:r>
                            <a:rPr lang="el-GR" sz="700" dirty="0" smtClean="0"/>
                            <a:t>Ω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700" b="0" i="1" smtClean="0">
                                    <a:latin typeface="Cambria Math" panose="02040503050406030204" pitchFamily="18" charset="0"/>
                                  </a:rPr>
                                  <m:t>3.8</m:t>
                                </m:r>
                                <m:r>
                                  <a:rPr lang="en-US" sz="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700" dirty="0"/>
                        </a:p>
                      </a:txBody>
                      <a:tcPr/>
                    </a:tc>
                  </a:tr>
                  <a:tr h="2514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EPCOS (TDK)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89.00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20</a:t>
                          </a:r>
                          <a:r>
                            <a:rPr lang="el-GR" sz="700" dirty="0" smtClean="0"/>
                            <a:t>μ</a:t>
                          </a:r>
                          <a:r>
                            <a:rPr lang="en-US" sz="700" dirty="0" smtClean="0"/>
                            <a:t>F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500 V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8 m</a:t>
                          </a:r>
                          <a:r>
                            <a:rPr lang="el-GR" sz="700" dirty="0" smtClean="0"/>
                            <a:t>Ω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700" b="0" i="1" smtClean="0">
                                    <a:latin typeface="Cambria Math" panose="02040503050406030204" pitchFamily="18" charset="0"/>
                                  </a:rPr>
                                  <m:t>8.7</m:t>
                                </m:r>
                                <m:r>
                                  <a:rPr lang="en-US" sz="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7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1101522"/>
                  </p:ext>
                </p:extLst>
              </p:nvPr>
            </p:nvGraphicFramePr>
            <p:xfrm>
              <a:off x="5776684" y="1092201"/>
              <a:ext cx="3236342" cy="914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614"/>
                    <a:gridCol w="445919"/>
                    <a:gridCol w="406691"/>
                    <a:gridCol w="521733"/>
                    <a:gridCol w="601753"/>
                    <a:gridCol w="632632"/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Price </a:t>
                          </a:r>
                        </a:p>
                        <a:p>
                          <a:pPr algn="ctr"/>
                          <a:r>
                            <a:rPr lang="en-US" sz="700" dirty="0" smtClean="0"/>
                            <a:t>(CHF)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C (F)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83721" t="-2000" r="-240698" b="-2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333333" t="-2000" r="-109091" b="-20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Volume (l)</a:t>
                          </a:r>
                          <a:endParaRPr lang="en-US" sz="700" dirty="0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EPCOS (TDK)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16.00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 </a:t>
                          </a:r>
                          <a:r>
                            <a:rPr lang="el-GR" sz="700" dirty="0" smtClean="0"/>
                            <a:t>μ</a:t>
                          </a:r>
                          <a:r>
                            <a:rPr lang="en-US" sz="700" dirty="0" smtClean="0"/>
                            <a:t>F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500 V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12 m</a:t>
                          </a:r>
                          <a:r>
                            <a:rPr lang="el-GR" sz="700" dirty="0" smtClean="0"/>
                            <a:t>Ω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12500" t="-100000" r="-3846" b="-101961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EPCOS (TDK)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89.00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20</a:t>
                          </a:r>
                          <a:r>
                            <a:rPr lang="el-GR" sz="700" dirty="0" smtClean="0"/>
                            <a:t>μ</a:t>
                          </a:r>
                          <a:r>
                            <a:rPr lang="en-US" sz="700" dirty="0" smtClean="0"/>
                            <a:t>F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500 V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8 m</a:t>
                          </a:r>
                          <a:r>
                            <a:rPr lang="el-GR" sz="700" dirty="0" smtClean="0"/>
                            <a:t>Ω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12500" t="-204000" r="-3846" b="-4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8420811"/>
                  </p:ext>
                </p:extLst>
              </p:nvPr>
            </p:nvGraphicFramePr>
            <p:xfrm>
              <a:off x="5805715" y="2247899"/>
              <a:ext cx="3236342" cy="8102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614"/>
                    <a:gridCol w="445919"/>
                    <a:gridCol w="406691"/>
                    <a:gridCol w="521733"/>
                    <a:gridCol w="601753"/>
                    <a:gridCol w="632632"/>
                  </a:tblGrid>
                  <a:tr h="254000">
                    <a:tc>
                      <a:txBody>
                        <a:bodyPr/>
                        <a:lstStyle/>
                        <a:p>
                          <a:pPr algn="ctr"/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Price </a:t>
                          </a:r>
                        </a:p>
                        <a:p>
                          <a:pPr algn="ctr"/>
                          <a:r>
                            <a:rPr lang="en-US" sz="700" dirty="0" smtClean="0"/>
                            <a:t>(CHF)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C (F)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1" i="1" smtClean="0">
                                      <a:latin typeface="Cambria Math" panose="02040503050406030204" pitchFamily="18" charset="0"/>
                                    </a:rPr>
                                    <m:t>𝒏𝒐𝒎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700" dirty="0" smtClean="0"/>
                            <a:t>(V)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700" b="1" i="1" smtClean="0">
                                      <a:latin typeface="Cambria Math" panose="02040503050406030204" pitchFamily="18" charset="0"/>
                                    </a:rPr>
                                    <m:t>𝑬𝑺𝑹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700" dirty="0" smtClean="0"/>
                            <a:t>(m</a:t>
                          </a:r>
                          <a:r>
                            <a:rPr lang="el-GR" sz="700" dirty="0" smtClean="0"/>
                            <a:t>Ω</a:t>
                          </a:r>
                          <a:r>
                            <a:rPr lang="en-US" sz="700" dirty="0" smtClean="0"/>
                            <a:t>)</a:t>
                          </a:r>
                          <a:endParaRPr lang="en-US" sz="700" dirty="0"/>
                        </a:p>
                        <a:p>
                          <a:pPr algn="ctr"/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Volume (l)</a:t>
                          </a:r>
                          <a:endParaRPr lang="en-US" sz="700" dirty="0"/>
                        </a:p>
                      </a:txBody>
                      <a:tcPr/>
                    </a:tc>
                  </a:tr>
                  <a:tr h="254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Nichicon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268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2.2 F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10 V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5 m</a:t>
                          </a:r>
                          <a:r>
                            <a:rPr lang="el-GR" sz="700" dirty="0" smtClean="0"/>
                            <a:t>Ω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</a:t>
                          </a:r>
                          <a:endParaRPr lang="en-US" sz="700" dirty="0"/>
                        </a:p>
                      </a:txBody>
                      <a:tcPr/>
                    </a:tc>
                  </a:tr>
                  <a:tr h="2514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Vishay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192.5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 F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25 V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5 m</a:t>
                          </a:r>
                          <a:r>
                            <a:rPr lang="el-GR" sz="700" dirty="0" smtClean="0"/>
                            <a:t>Ω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1.4</a:t>
                          </a:r>
                          <a:endParaRPr lang="en-US" sz="7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8420811"/>
                  </p:ext>
                </p:extLst>
              </p:nvPr>
            </p:nvGraphicFramePr>
            <p:xfrm>
              <a:off x="5805715" y="2247899"/>
              <a:ext cx="3236342" cy="8102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614"/>
                    <a:gridCol w="445919"/>
                    <a:gridCol w="406691"/>
                    <a:gridCol w="521733"/>
                    <a:gridCol w="601753"/>
                    <a:gridCol w="632632"/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Price </a:t>
                          </a:r>
                        </a:p>
                        <a:p>
                          <a:pPr algn="ctr"/>
                          <a:r>
                            <a:rPr lang="en-US" sz="700" dirty="0" smtClean="0"/>
                            <a:t>(CHF)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C (F)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83721" t="-2000" r="-240698" b="-1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333333" t="-2000" r="-109091" b="-17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Volume (l)</a:t>
                          </a:r>
                          <a:endParaRPr lang="en-US" sz="700" dirty="0"/>
                        </a:p>
                      </a:txBody>
                      <a:tcPr/>
                    </a:tc>
                  </a:tr>
                  <a:tr h="2540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Nichicon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268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2.2 F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10 V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5 m</a:t>
                          </a:r>
                          <a:r>
                            <a:rPr lang="el-GR" sz="700" dirty="0" smtClean="0"/>
                            <a:t>Ω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</a:t>
                          </a:r>
                          <a:endParaRPr lang="en-US" sz="700" dirty="0"/>
                        </a:p>
                      </a:txBody>
                      <a:tcPr/>
                    </a:tc>
                  </a:tr>
                  <a:tr h="2514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Vishay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192.5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 F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25 V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5 m</a:t>
                          </a:r>
                          <a:r>
                            <a:rPr lang="el-GR" sz="700" dirty="0" smtClean="0"/>
                            <a:t>Ω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1.4</a:t>
                          </a:r>
                          <a:endParaRPr lang="en-US" sz="7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2681222"/>
                  </p:ext>
                </p:extLst>
              </p:nvPr>
            </p:nvGraphicFramePr>
            <p:xfrm>
              <a:off x="5748002" y="3672111"/>
              <a:ext cx="3236342" cy="9652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614"/>
                    <a:gridCol w="445919"/>
                    <a:gridCol w="406691"/>
                    <a:gridCol w="521733"/>
                    <a:gridCol w="601753"/>
                    <a:gridCol w="632632"/>
                  </a:tblGrid>
                  <a:tr h="254000">
                    <a:tc>
                      <a:txBody>
                        <a:bodyPr/>
                        <a:lstStyle/>
                        <a:p>
                          <a:pPr algn="ctr"/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Price </a:t>
                          </a:r>
                        </a:p>
                        <a:p>
                          <a:pPr algn="ctr"/>
                          <a:r>
                            <a:rPr lang="en-US" sz="700" dirty="0" smtClean="0"/>
                            <a:t>(CHF)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C (F)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1" i="1" smtClean="0">
                                      <a:latin typeface="Cambria Math" panose="02040503050406030204" pitchFamily="18" charset="0"/>
                                    </a:rPr>
                                    <m:t>𝒏𝒐𝒎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700" dirty="0" smtClean="0"/>
                            <a:t>(V)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700" b="1" i="1" smtClean="0">
                                      <a:latin typeface="Cambria Math" panose="02040503050406030204" pitchFamily="18" charset="0"/>
                                    </a:rPr>
                                    <m:t>𝑬𝑺𝑹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700" dirty="0" smtClean="0"/>
                            <a:t>(m</a:t>
                          </a:r>
                          <a:r>
                            <a:rPr lang="el-GR" sz="700" dirty="0" smtClean="0"/>
                            <a:t>Ω</a:t>
                          </a:r>
                          <a:r>
                            <a:rPr lang="en-US" sz="700" dirty="0" smtClean="0"/>
                            <a:t>)</a:t>
                          </a:r>
                          <a:endParaRPr lang="en-US" sz="700" dirty="0"/>
                        </a:p>
                        <a:p>
                          <a:pPr algn="ctr"/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Volume (l)</a:t>
                          </a:r>
                          <a:endParaRPr lang="en-US" sz="700" dirty="0"/>
                        </a:p>
                      </a:txBody>
                      <a:tcPr/>
                    </a:tc>
                  </a:tr>
                  <a:tr h="3556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Eaton</a:t>
                          </a:r>
                        </a:p>
                        <a:p>
                          <a:pPr algn="ctr"/>
                          <a:r>
                            <a:rPr lang="en-US" sz="700" dirty="0" err="1" smtClean="0"/>
                            <a:t>Bussmann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6.84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35 F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2.7 V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20 m</a:t>
                          </a:r>
                          <a:r>
                            <a:rPr lang="el-GR" sz="700" dirty="0" smtClean="0"/>
                            <a:t>Ω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7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6</m:t>
                                </m:r>
                                <m:r>
                                  <a:rPr lang="en-US" sz="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700" dirty="0"/>
                        </a:p>
                      </a:txBody>
                      <a:tcPr/>
                    </a:tc>
                  </a:tr>
                  <a:tr h="2514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Eaton</a:t>
                          </a:r>
                        </a:p>
                        <a:p>
                          <a:pPr algn="ctr"/>
                          <a:r>
                            <a:rPr lang="en-US" sz="700" dirty="0" err="1" smtClean="0"/>
                            <a:t>Bussmann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7.09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60 F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2.7 V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18 m</a:t>
                          </a:r>
                          <a:r>
                            <a:rPr lang="el-GR" sz="700" dirty="0" smtClean="0"/>
                            <a:t>Ω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7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10</m:t>
                                </m:r>
                                <m:r>
                                  <a:rPr lang="en-US" sz="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7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2681222"/>
                  </p:ext>
                </p:extLst>
              </p:nvPr>
            </p:nvGraphicFramePr>
            <p:xfrm>
              <a:off x="5748002" y="3672111"/>
              <a:ext cx="3236342" cy="9652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614"/>
                    <a:gridCol w="445919"/>
                    <a:gridCol w="406691"/>
                    <a:gridCol w="521733"/>
                    <a:gridCol w="601753"/>
                    <a:gridCol w="632632"/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Price </a:t>
                          </a:r>
                        </a:p>
                        <a:p>
                          <a:pPr algn="ctr"/>
                          <a:r>
                            <a:rPr lang="en-US" sz="700" dirty="0" smtClean="0"/>
                            <a:t>(CHF)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C (F)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83721" t="-2000" r="-240698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333333" t="-2000" r="-109091" b="-2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Volume (l)</a:t>
                          </a:r>
                          <a:endParaRPr lang="en-US" sz="700" dirty="0"/>
                        </a:p>
                      </a:txBody>
                      <a:tcPr/>
                    </a:tc>
                  </a:tr>
                  <a:tr h="3556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Eaton</a:t>
                          </a:r>
                        </a:p>
                        <a:p>
                          <a:pPr algn="ctr"/>
                          <a:r>
                            <a:rPr lang="en-US" sz="700" dirty="0" err="1" smtClean="0"/>
                            <a:t>Bussmann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6.84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35 F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2.7 V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20 m</a:t>
                          </a:r>
                          <a:r>
                            <a:rPr lang="el-GR" sz="700" dirty="0" smtClean="0"/>
                            <a:t>Ω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12500" t="-86441" r="-3846" b="-88136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Eaton</a:t>
                          </a:r>
                        </a:p>
                        <a:p>
                          <a:pPr algn="ctr"/>
                          <a:r>
                            <a:rPr lang="en-US" sz="700" dirty="0" err="1" smtClean="0"/>
                            <a:t>Bussmann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7.09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60 </a:t>
                          </a:r>
                          <a:r>
                            <a:rPr lang="en-US" sz="700" dirty="0" smtClean="0"/>
                            <a:t>F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2.7 V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18 </a:t>
                          </a:r>
                          <a:r>
                            <a:rPr lang="en-US" sz="700" dirty="0" smtClean="0"/>
                            <a:t>m</a:t>
                          </a:r>
                          <a:r>
                            <a:rPr lang="el-GR" sz="700" dirty="0" smtClean="0"/>
                            <a:t>Ω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12500" t="-220000" r="-3846" b="-4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5777428"/>
                  </p:ext>
                </p:extLst>
              </p:nvPr>
            </p:nvGraphicFramePr>
            <p:xfrm>
              <a:off x="5682687" y="5032828"/>
              <a:ext cx="3369718" cy="9652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614"/>
                    <a:gridCol w="445919"/>
                    <a:gridCol w="540067"/>
                    <a:gridCol w="521733"/>
                    <a:gridCol w="601753"/>
                    <a:gridCol w="632632"/>
                  </a:tblGrid>
                  <a:tr h="254000">
                    <a:tc>
                      <a:txBody>
                        <a:bodyPr/>
                        <a:lstStyle/>
                        <a:p>
                          <a:pPr algn="ctr"/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Price </a:t>
                          </a:r>
                        </a:p>
                        <a:p>
                          <a:pPr algn="ctr"/>
                          <a:r>
                            <a:rPr lang="en-US" sz="700" dirty="0" smtClean="0"/>
                            <a:t>(CHF)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 smtClean="0"/>
                            <a:t>Capacity </a:t>
                          </a:r>
                        </a:p>
                        <a:p>
                          <a:pPr algn="ctr"/>
                          <a:r>
                            <a:rPr lang="en-US" sz="500" dirty="0" smtClean="0"/>
                            <a:t>(</a:t>
                          </a:r>
                          <a:r>
                            <a:rPr lang="en-US" sz="500" dirty="0" err="1" smtClean="0"/>
                            <a:t>mAh</a:t>
                          </a:r>
                          <a:r>
                            <a:rPr lang="en-US" sz="500" dirty="0" smtClean="0"/>
                            <a:t>)</a:t>
                          </a:r>
                          <a:endParaRPr lang="en-US" sz="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1" i="1" smtClean="0">
                                      <a:latin typeface="Cambria Math" panose="02040503050406030204" pitchFamily="18" charset="0"/>
                                    </a:rPr>
                                    <m:t>𝒏𝒐𝒎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700" dirty="0" smtClean="0"/>
                            <a:t>(V)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700" b="1" i="1" smtClean="0">
                                      <a:latin typeface="Cambria Math" panose="02040503050406030204" pitchFamily="18" charset="0"/>
                                    </a:rPr>
                                    <m:t>𝒊𝒏𝒕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700" dirty="0" smtClean="0"/>
                            <a:t>(</a:t>
                          </a:r>
                          <a:r>
                            <a:rPr lang="el-GR" sz="700" dirty="0" smtClean="0"/>
                            <a:t>Ω</a:t>
                          </a:r>
                          <a:r>
                            <a:rPr lang="en-US" sz="700" dirty="0" smtClean="0"/>
                            <a:t>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Volume (l)</a:t>
                          </a:r>
                          <a:endParaRPr lang="en-US" sz="700" dirty="0"/>
                        </a:p>
                      </a:txBody>
                      <a:tcPr/>
                    </a:tc>
                  </a:tr>
                  <a:tr h="3556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" dirty="0" smtClean="0"/>
                            <a:t>ST</a:t>
                          </a:r>
                        </a:p>
                        <a:p>
                          <a:pPr algn="ctr"/>
                          <a:r>
                            <a:rPr lang="en-US" sz="400" dirty="0" smtClean="0"/>
                            <a:t>Microelectronics</a:t>
                          </a:r>
                          <a:endParaRPr lang="en-US" sz="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30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0.7 </a:t>
                          </a:r>
                          <a:r>
                            <a:rPr lang="en-US" sz="700" dirty="0" err="1" smtClean="0"/>
                            <a:t>mAh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3.9 V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100</a:t>
                          </a:r>
                          <a:r>
                            <a:rPr lang="en-US" sz="700" baseline="0" dirty="0" smtClean="0"/>
                            <a:t> </a:t>
                          </a:r>
                          <a:r>
                            <a:rPr lang="el-GR" sz="700" dirty="0" smtClean="0"/>
                            <a:t>Ω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7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sz="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700" dirty="0" smtClean="0"/>
                        </a:p>
                      </a:txBody>
                      <a:tcPr/>
                    </a:tc>
                  </a:tr>
                  <a:tr h="2514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Infinite</a:t>
                          </a:r>
                        </a:p>
                        <a:p>
                          <a:pPr algn="ctr"/>
                          <a:r>
                            <a:rPr lang="en-US" sz="700" dirty="0" smtClean="0"/>
                            <a:t>Power</a:t>
                          </a:r>
                          <a:r>
                            <a:rPr lang="en-US" sz="700" baseline="0" dirty="0" smtClean="0"/>
                            <a:t> Sol.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53.46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2.2 </a:t>
                          </a:r>
                          <a:r>
                            <a:rPr lang="en-US" sz="700" dirty="0" err="1" smtClean="0"/>
                            <a:t>mAh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4.1 V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20 m</a:t>
                          </a:r>
                          <a:r>
                            <a:rPr lang="el-GR" sz="700" dirty="0" smtClean="0"/>
                            <a:t>Ω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7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1.25</m:t>
                                </m:r>
                                <m:r>
                                  <a:rPr lang="en-US" sz="7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7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7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5777428"/>
                  </p:ext>
                </p:extLst>
              </p:nvPr>
            </p:nvGraphicFramePr>
            <p:xfrm>
              <a:off x="5682687" y="5032828"/>
              <a:ext cx="3369718" cy="9652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7614"/>
                    <a:gridCol w="445919"/>
                    <a:gridCol w="540067"/>
                    <a:gridCol w="521733"/>
                    <a:gridCol w="601753"/>
                    <a:gridCol w="632632"/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Price </a:t>
                          </a:r>
                        </a:p>
                        <a:p>
                          <a:pPr algn="ctr"/>
                          <a:r>
                            <a:rPr lang="en-US" sz="700" dirty="0" smtClean="0"/>
                            <a:t>(CHF)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500" dirty="0" smtClean="0"/>
                            <a:t>Capacity </a:t>
                          </a:r>
                          <a:endParaRPr lang="en-US" sz="500" dirty="0" smtClean="0"/>
                        </a:p>
                        <a:p>
                          <a:pPr algn="ctr"/>
                          <a:r>
                            <a:rPr lang="en-US" sz="500" dirty="0" smtClean="0"/>
                            <a:t>(</a:t>
                          </a:r>
                          <a:r>
                            <a:rPr lang="en-US" sz="500" dirty="0" err="1" smtClean="0"/>
                            <a:t>mAh</a:t>
                          </a:r>
                          <a:r>
                            <a:rPr lang="en-US" sz="500" dirty="0" smtClean="0"/>
                            <a:t>)</a:t>
                          </a:r>
                          <a:endParaRPr lang="en-US" sz="5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312941" t="-2000" r="-244706" b="-22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354545" t="-2000" r="-110101" b="-22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Volume (l)</a:t>
                          </a:r>
                          <a:endParaRPr lang="en-US" sz="700" dirty="0"/>
                        </a:p>
                      </a:txBody>
                      <a:tcPr/>
                    </a:tc>
                  </a:tr>
                  <a:tr h="3556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" dirty="0" smtClean="0"/>
                            <a:t>ST</a:t>
                          </a:r>
                        </a:p>
                        <a:p>
                          <a:pPr algn="ctr"/>
                          <a:r>
                            <a:rPr lang="en-US" sz="400" dirty="0" smtClean="0"/>
                            <a:t>Microelectronics</a:t>
                          </a:r>
                          <a:endParaRPr lang="en-US" sz="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30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0.7 </a:t>
                          </a:r>
                          <a:r>
                            <a:rPr lang="en-US" sz="700" dirty="0" err="1" smtClean="0"/>
                            <a:t>mAh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3.9 V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100</a:t>
                          </a:r>
                          <a:r>
                            <a:rPr lang="en-US" sz="700" baseline="0" dirty="0" smtClean="0"/>
                            <a:t> </a:t>
                          </a:r>
                          <a:r>
                            <a:rPr lang="el-GR" sz="700" dirty="0" smtClean="0"/>
                            <a:t>Ω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432692" t="-86441" r="-4808" b="-89831"/>
                          </a:stretch>
                        </a:blip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Infinite</a:t>
                          </a:r>
                        </a:p>
                        <a:p>
                          <a:pPr algn="ctr"/>
                          <a:r>
                            <a:rPr lang="en-US" sz="700" dirty="0" smtClean="0"/>
                            <a:t>Power</a:t>
                          </a:r>
                          <a:r>
                            <a:rPr lang="en-US" sz="700" baseline="0" dirty="0" smtClean="0"/>
                            <a:t> Sol.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53.46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2.2 </a:t>
                          </a:r>
                          <a:r>
                            <a:rPr lang="en-US" sz="700" dirty="0" err="1" smtClean="0"/>
                            <a:t>mAh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4.1 V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700" dirty="0" smtClean="0"/>
                            <a:t>20 m</a:t>
                          </a:r>
                          <a:r>
                            <a:rPr lang="el-GR" sz="700" dirty="0" smtClean="0"/>
                            <a:t>Ω</a:t>
                          </a:r>
                          <a:endParaRPr lang="en-US" sz="7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10"/>
                          <a:stretch>
                            <a:fillRect l="-432692" t="-220000" r="-4808" b="-6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370" y="5073517"/>
            <a:ext cx="790254" cy="79025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 bwMode="auto">
          <a:xfrm>
            <a:off x="1970946" y="978568"/>
            <a:ext cx="2713348" cy="1038917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pPr marL="0" marR="0" lvl="0" indent="0" defTabSz="45720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3" name="Text Placeholder 6"/>
          <p:cNvSpPr txBox="1">
            <a:spLocks/>
          </p:cNvSpPr>
          <p:nvPr/>
        </p:nvSpPr>
        <p:spPr>
          <a:xfrm>
            <a:off x="2116715" y="770005"/>
            <a:ext cx="1540886" cy="30405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1600" b="1" i="0" kern="0" dirty="0" err="1" smtClean="0">
                <a:solidFill>
                  <a:srgbClr val="52C628"/>
                </a:solidFill>
                <a:latin typeface="Calibri" panose="020F0502020204030204" pitchFamily="34" charset="0"/>
              </a:rPr>
              <a:t>Ceralink</a:t>
            </a:r>
            <a:r>
              <a:rPr lang="en-US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 &amp; ELCO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1977252" y="4811843"/>
            <a:ext cx="2840540" cy="643151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pPr marL="0" marR="0" lvl="0" indent="0" defTabSz="45720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1956431" y="5680245"/>
            <a:ext cx="2905856" cy="600634"/>
          </a:xfrm>
          <a:prstGeom prst="roundRect">
            <a:avLst>
              <a:gd name="adj" fmla="val 7108"/>
            </a:avLst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36000"/>
          <a:lstStyle/>
          <a:p>
            <a:pPr marL="0" marR="0" lvl="0" indent="0" defTabSz="457200" eaLnBrk="1" fontAlgn="auto" latinLnBrk="0" hangingPunct="1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30" name="Text Placeholder 6"/>
          <p:cNvSpPr txBox="1">
            <a:spLocks/>
          </p:cNvSpPr>
          <p:nvPr/>
        </p:nvSpPr>
        <p:spPr>
          <a:xfrm>
            <a:off x="2080429" y="5513526"/>
            <a:ext cx="1881971" cy="26125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Thin Film </a:t>
            </a:r>
            <a:r>
              <a:rPr lang="en-US" sz="1600" b="1" i="0" kern="0" dirty="0" err="1" smtClean="0">
                <a:solidFill>
                  <a:srgbClr val="52C628"/>
                </a:solidFill>
                <a:latin typeface="Calibri" panose="020F0502020204030204" pitchFamily="34" charset="0"/>
              </a:rPr>
              <a:t>Batterries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97491" y="1024523"/>
                <a:ext cx="2616486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  <a:tabLst>
                    <a:tab pos="1074738" algn="l"/>
                  </a:tabLst>
                </a:pPr>
                <a:r>
                  <a:rPr lang="en-US" sz="1400" i="0" dirty="0" smtClean="0">
                    <a:latin typeface="Calibri" panose="020F0502020204030204" pitchFamily="34" charset="0"/>
                  </a:rPr>
                  <a:t>Low Energy Density (~0.3</a:t>
                </a:r>
                <a:r>
                  <a:rPr lang="en-US" sz="1400" i="0" dirty="0">
                    <a:latin typeface="Calibri" panose="020F0502020204030204" pitchFamily="34" charset="0"/>
                  </a:rPr>
                  <a:t>k</a:t>
                </a:r>
                <a:r>
                  <a:rPr lang="en-US" sz="1400" i="0" dirty="0" smtClean="0">
                    <a:latin typeface="Calibri" panose="020F0502020204030204" pitchFamily="34" charset="0"/>
                  </a:rPr>
                  <a:t>J/l)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  <a:tabLst>
                    <a:tab pos="1074738" algn="l"/>
                  </a:tabLst>
                </a:pPr>
                <a:r>
                  <a:rPr lang="en-US" sz="1400" i="0" dirty="0" smtClean="0">
                    <a:latin typeface="Calibri" panose="020F0502020204030204" pitchFamily="34" charset="0"/>
                  </a:rPr>
                  <a:t>Large Volume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  <a:tabLst>
                    <a:tab pos="1074738" algn="l"/>
                  </a:tabLst>
                </a:pPr>
                <a:r>
                  <a:rPr lang="en-US" sz="1400" i="0" dirty="0" smtClean="0">
                    <a:latin typeface="Calibri" panose="020F0502020204030204" pitchFamily="34" charset="0"/>
                  </a:rPr>
                  <a:t>Expensive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  <a:tabLst>
                    <a:tab pos="1074738" algn="l"/>
                  </a:tabLst>
                </a:pPr>
                <a:r>
                  <a:rPr lang="en-US" sz="1400" i="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𝐸𝑆𝑅</m:t>
                        </m:r>
                      </m:sub>
                    </m:sSub>
                    <m:r>
                      <a:rPr lang="en-US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i="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l-GR" sz="140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η(%) </a:t>
                </a:r>
                <a14:m>
                  <m:oMath xmlns:m="http://schemas.openxmlformats.org/officeDocument/2006/math">
                    <m:r>
                      <a:rPr lang="el-GR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endParaRPr lang="en-US" sz="1400" dirty="0" smtClean="0">
                  <a:solidFill>
                    <a:srgbClr val="FF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491" y="1024523"/>
                <a:ext cx="2616486" cy="954107"/>
              </a:xfrm>
              <a:prstGeom prst="rect">
                <a:avLst/>
              </a:prstGeom>
              <a:blipFill rotWithShape="0">
                <a:blip r:embed="rId12"/>
                <a:stretch>
                  <a:fillRect l="-233" t="-1274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1948291" y="4965152"/>
            <a:ext cx="27144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  <a:tabLst>
                <a:tab pos="1074738" algn="l"/>
              </a:tabLst>
            </a:pPr>
            <a:r>
              <a:rPr lang="en-US" sz="1400" i="0" dirty="0" smtClean="0">
                <a:solidFill>
                  <a:srgbClr val="FF0000"/>
                </a:solidFill>
                <a:latin typeface="Calibri" panose="020F0502020204030204" pitchFamily="34" charset="0"/>
              </a:rPr>
              <a:t>Large Energy Density (~15kJ/l)</a:t>
            </a:r>
          </a:p>
          <a:p>
            <a:pPr marL="285750" indent="-285750">
              <a:buFont typeface="Wingdings" panose="05000000000000000000" pitchFamily="2" charset="2"/>
              <a:buChar char="ü"/>
              <a:tabLst>
                <a:tab pos="1074738" algn="l"/>
              </a:tabLst>
            </a:pPr>
            <a:r>
              <a:rPr lang="en-US" sz="1400" i="0" dirty="0" smtClean="0">
                <a:solidFill>
                  <a:srgbClr val="FF0000"/>
                </a:solidFill>
                <a:latin typeface="Calibri" panose="020F0502020204030204" pitchFamily="34" charset="0"/>
              </a:rPr>
              <a:t>Cheap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955548" y="5770695"/>
                <a:ext cx="2833853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  <a:tabLst>
                    <a:tab pos="1074738" algn="l"/>
                  </a:tabLst>
                </a:pPr>
                <a:r>
                  <a:rPr lang="en-US" sz="1400" i="0" dirty="0" smtClean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Great Volumetric Energy density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  <a:tabLst>
                    <a:tab pos="1074738" algn="l"/>
                  </a:tabLst>
                </a:pPr>
                <a:r>
                  <a:rPr lang="en-US" sz="1400" i="0" dirty="0" smtClean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H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igh</m:t>
                    </m:r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  <m:r>
                      <a:rPr lang="en-US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400" i="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l-GR" sz="1400" dirty="0">
                    <a:solidFill>
                      <a:schemeClr val="tx1"/>
                    </a:solidFill>
                    <a:latin typeface="Calibri" panose="020F0502020204030204" pitchFamily="34" charset="0"/>
                  </a:rPr>
                  <a:t>η(%) </a:t>
                </a:r>
                <a14:m>
                  <m:oMath xmlns:m="http://schemas.openxmlformats.org/officeDocument/2006/math">
                    <m:r>
                      <a:rPr lang="el-G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US" sz="14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  <a:tabLst>
                    <a:tab pos="1074738" algn="l"/>
                  </a:tabLst>
                </a:pPr>
                <a:endParaRPr lang="en-US" sz="1400" i="0" dirty="0" smtClean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548" y="5770695"/>
                <a:ext cx="2833853" cy="738664"/>
              </a:xfrm>
              <a:prstGeom prst="rect">
                <a:avLst/>
              </a:prstGeom>
              <a:blipFill rotWithShape="0">
                <a:blip r:embed="rId13"/>
                <a:stretch>
                  <a:fillRect l="-430" t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 Placeholder 6"/>
          <p:cNvSpPr txBox="1">
            <a:spLocks/>
          </p:cNvSpPr>
          <p:nvPr/>
        </p:nvSpPr>
        <p:spPr>
          <a:xfrm>
            <a:off x="2044143" y="4642196"/>
            <a:ext cx="1632507" cy="25490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sz="1600" b="1" i="0" kern="0" dirty="0" smtClean="0">
                <a:solidFill>
                  <a:srgbClr val="52C628"/>
                </a:solidFill>
                <a:latin typeface="Calibri" panose="020F0502020204030204" pitchFamily="34" charset="0"/>
              </a:rPr>
              <a:t>Super Capacitors</a:t>
            </a:r>
            <a:endParaRPr lang="en-US" sz="1600" b="1" i="0" kern="0" dirty="0">
              <a:solidFill>
                <a:srgbClr val="52C628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841286" y="478112"/>
            <a:ext cx="7598410" cy="314296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00" b="1">
                <a:solidFill>
                  <a:schemeClr val="accent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i="0" kern="0" dirty="0" smtClean="0"/>
              <a:t>Topology of the Storage System</a:t>
            </a:r>
            <a:endParaRPr lang="en-US" i="0" kern="0" dirty="0"/>
          </a:p>
        </p:txBody>
      </p:sp>
    </p:spTree>
    <p:extLst>
      <p:ext uri="{BB962C8B-B14F-4D97-AF65-F5344CB8AC3E}">
        <p14:creationId xmlns:p14="http://schemas.microsoft.com/office/powerpoint/2010/main" val="250507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70C0"/>
      </a:accent1>
      <a:accent2>
        <a:srgbClr val="002060"/>
      </a:accent2>
      <a:accent3>
        <a:srgbClr val="FFFFFF"/>
      </a:accent3>
      <a:accent4>
        <a:srgbClr val="000000"/>
      </a:accent4>
      <a:accent5>
        <a:srgbClr val="3C8C92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>
          <a:noFill/>
        </a:ln>
        <a:extLst/>
      </a:spPr>
      <a:bodyPr rtlCol="0" anchor="ctr">
        <a:spAutoFit/>
      </a:bodyPr>
      <a:lstStyle>
        <a:defPPr marL="285750" indent="-285750" algn="ctr">
          <a:lnSpc>
            <a:spcPts val="1700"/>
          </a:lnSpc>
          <a:buSzPct val="75000"/>
          <a:buFont typeface="Arial" pitchFamily="34" charset="0"/>
          <a:buChar char="►"/>
          <a:defRPr sz="1500" i="0" dirty="0" smtClean="0">
            <a:latin typeface="OfficinaSansBook" pitchFamily="2" charset="0"/>
            <a:ea typeface="SimSun" pitchFamily="2" charset="-122"/>
            <a:sym typeface="Wingdings" pitchFamily="2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  <a:txDef>
      <a:spPr>
        <a:noFill/>
      </a:spPr>
      <a:bodyPr wrap="none" rtlCol="0">
        <a:noAutofit/>
      </a:bodyPr>
      <a:lstStyle>
        <a:defPPr>
          <a:defRPr sz="1200" i="0" dirty="0" smtClean="0">
            <a:latin typeface="OfficinaSansBook" pitchFamily="2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3013</TotalTime>
  <Words>1704</Words>
  <Application>Microsoft Office PowerPoint</Application>
  <PresentationFormat>On-screen Show (4:3)</PresentationFormat>
  <Paragraphs>769</Paragraphs>
  <Slides>37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SimSun</vt:lpstr>
      <vt:lpstr>Arial</vt:lpstr>
      <vt:lpstr>Calibri</vt:lpstr>
      <vt:lpstr>Cambria</vt:lpstr>
      <vt:lpstr>Cambria Math</vt:lpstr>
      <vt:lpstr>OfficinaSansBold</vt:lpstr>
      <vt:lpstr>OfficinaSansBook</vt:lpstr>
      <vt:lpstr>Times New Roman</vt:lpstr>
      <vt:lpstr>Wingdings</vt:lpstr>
      <vt:lpstr>Default Design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ETH-Zürich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NCG</dc:title>
  <dc:creator>Michael Flankl</dc:creator>
  <cp:lastModifiedBy>Nikos</cp:lastModifiedBy>
  <cp:revision>1122</cp:revision>
  <cp:lastPrinted>2015-03-26T18:08:30Z</cp:lastPrinted>
  <dcterms:created xsi:type="dcterms:W3CDTF">2011-10-02T19:44:33Z</dcterms:created>
  <dcterms:modified xsi:type="dcterms:W3CDTF">2016-01-18T21:54:38Z</dcterms:modified>
</cp:coreProperties>
</file>